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1"/>
  </p:notesMasterIdLst>
  <p:handoutMasterIdLst>
    <p:handoutMasterId r:id="rId22"/>
  </p:handoutMasterIdLst>
  <p:sldIdLst>
    <p:sldId id="523" r:id="rId2"/>
    <p:sldId id="522" r:id="rId3"/>
    <p:sldId id="376" r:id="rId4"/>
    <p:sldId id="509" r:id="rId5"/>
    <p:sldId id="501" r:id="rId6"/>
    <p:sldId id="515" r:id="rId7"/>
    <p:sldId id="517" r:id="rId8"/>
    <p:sldId id="518" r:id="rId9"/>
    <p:sldId id="514" r:id="rId10"/>
    <p:sldId id="519" r:id="rId11"/>
    <p:sldId id="520" r:id="rId12"/>
    <p:sldId id="527" r:id="rId13"/>
    <p:sldId id="528" r:id="rId14"/>
    <p:sldId id="521" r:id="rId15"/>
    <p:sldId id="524" r:id="rId16"/>
    <p:sldId id="525" r:id="rId17"/>
    <p:sldId id="526" r:id="rId18"/>
    <p:sldId id="516" r:id="rId19"/>
    <p:sldId id="482" r:id="rId20"/>
  </p:sldIdLst>
  <p:sldSz cx="9144000" cy="6858000" type="screen4x3"/>
  <p:notesSz cx="6858000" cy="9236075"/>
  <p:defaultTextStyle>
    <a:defPPr>
      <a:defRPr lang="en-US"/>
    </a:defPPr>
    <a:lvl1pPr algn="l" rtl="0" fontAlgn="base">
      <a:spcBef>
        <a:spcPct val="0"/>
      </a:spcBef>
      <a:spcAft>
        <a:spcPct val="0"/>
      </a:spcAft>
      <a:defRPr kern="1200">
        <a:solidFill>
          <a:schemeClr val="tx1"/>
        </a:solidFill>
        <a:latin typeface="Arial" charset="0"/>
        <a:ea typeface="Osaka" pitchFamily="-112" charset="-128"/>
        <a:cs typeface="+mn-cs"/>
      </a:defRPr>
    </a:lvl1pPr>
    <a:lvl2pPr marL="457200" algn="l" rtl="0" fontAlgn="base">
      <a:spcBef>
        <a:spcPct val="0"/>
      </a:spcBef>
      <a:spcAft>
        <a:spcPct val="0"/>
      </a:spcAft>
      <a:defRPr kern="1200">
        <a:solidFill>
          <a:schemeClr val="tx1"/>
        </a:solidFill>
        <a:latin typeface="Arial" charset="0"/>
        <a:ea typeface="Osaka" pitchFamily="-112" charset="-128"/>
        <a:cs typeface="+mn-cs"/>
      </a:defRPr>
    </a:lvl2pPr>
    <a:lvl3pPr marL="914400" algn="l" rtl="0" fontAlgn="base">
      <a:spcBef>
        <a:spcPct val="0"/>
      </a:spcBef>
      <a:spcAft>
        <a:spcPct val="0"/>
      </a:spcAft>
      <a:defRPr kern="1200">
        <a:solidFill>
          <a:schemeClr val="tx1"/>
        </a:solidFill>
        <a:latin typeface="Arial" charset="0"/>
        <a:ea typeface="Osaka" pitchFamily="-112" charset="-128"/>
        <a:cs typeface="+mn-cs"/>
      </a:defRPr>
    </a:lvl3pPr>
    <a:lvl4pPr marL="1371600" algn="l" rtl="0" fontAlgn="base">
      <a:spcBef>
        <a:spcPct val="0"/>
      </a:spcBef>
      <a:spcAft>
        <a:spcPct val="0"/>
      </a:spcAft>
      <a:defRPr kern="1200">
        <a:solidFill>
          <a:schemeClr val="tx1"/>
        </a:solidFill>
        <a:latin typeface="Arial" charset="0"/>
        <a:ea typeface="Osaka" pitchFamily="-112" charset="-128"/>
        <a:cs typeface="+mn-cs"/>
      </a:defRPr>
    </a:lvl4pPr>
    <a:lvl5pPr marL="1828800" algn="l" rtl="0" fontAlgn="base">
      <a:spcBef>
        <a:spcPct val="0"/>
      </a:spcBef>
      <a:spcAft>
        <a:spcPct val="0"/>
      </a:spcAft>
      <a:defRPr kern="1200">
        <a:solidFill>
          <a:schemeClr val="tx1"/>
        </a:solidFill>
        <a:latin typeface="Arial" charset="0"/>
        <a:ea typeface="Osaka" pitchFamily="-112" charset="-128"/>
        <a:cs typeface="+mn-cs"/>
      </a:defRPr>
    </a:lvl5pPr>
    <a:lvl6pPr marL="2286000" algn="l" defTabSz="914400" rtl="0" eaLnBrk="1" latinLnBrk="0" hangingPunct="1">
      <a:defRPr kern="1200">
        <a:solidFill>
          <a:schemeClr val="tx1"/>
        </a:solidFill>
        <a:latin typeface="Arial" charset="0"/>
        <a:ea typeface="Osaka" pitchFamily="-112" charset="-128"/>
        <a:cs typeface="+mn-cs"/>
      </a:defRPr>
    </a:lvl6pPr>
    <a:lvl7pPr marL="2743200" algn="l" defTabSz="914400" rtl="0" eaLnBrk="1" latinLnBrk="0" hangingPunct="1">
      <a:defRPr kern="1200">
        <a:solidFill>
          <a:schemeClr val="tx1"/>
        </a:solidFill>
        <a:latin typeface="Arial" charset="0"/>
        <a:ea typeface="Osaka" pitchFamily="-112" charset="-128"/>
        <a:cs typeface="+mn-cs"/>
      </a:defRPr>
    </a:lvl7pPr>
    <a:lvl8pPr marL="3200400" algn="l" defTabSz="914400" rtl="0" eaLnBrk="1" latinLnBrk="0" hangingPunct="1">
      <a:defRPr kern="1200">
        <a:solidFill>
          <a:schemeClr val="tx1"/>
        </a:solidFill>
        <a:latin typeface="Arial" charset="0"/>
        <a:ea typeface="Osaka" pitchFamily="-112" charset="-128"/>
        <a:cs typeface="+mn-cs"/>
      </a:defRPr>
    </a:lvl8pPr>
    <a:lvl9pPr marL="3657600" algn="l" defTabSz="914400" rtl="0" eaLnBrk="1" latinLnBrk="0" hangingPunct="1">
      <a:defRPr kern="1200">
        <a:solidFill>
          <a:schemeClr val="tx1"/>
        </a:solidFill>
        <a:latin typeface="Arial" charset="0"/>
        <a:ea typeface="Osaka"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97D"/>
    <a:srgbClr val="00FE73"/>
    <a:srgbClr val="FD492B"/>
    <a:srgbClr val="F54D1F"/>
    <a:srgbClr val="51E749"/>
    <a:srgbClr val="000099"/>
    <a:srgbClr val="0000CC"/>
    <a:srgbClr val="003366"/>
    <a:srgbClr val="860000"/>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88092" autoAdjust="0"/>
  </p:normalViewPr>
  <p:slideViewPr>
    <p:cSldViewPr>
      <p:cViewPr>
        <p:scale>
          <a:sx n="77" d="100"/>
          <a:sy n="77" d="100"/>
        </p:scale>
        <p:origin x="-828"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2"/>
            <a:ext cx="2972422" cy="461491"/>
          </a:xfrm>
          <a:prstGeom prst="rect">
            <a:avLst/>
          </a:prstGeom>
          <a:noFill/>
          <a:ln w="9525">
            <a:noFill/>
            <a:miter lim="800000"/>
            <a:headEnd/>
            <a:tailEnd/>
          </a:ln>
          <a:effectLst/>
        </p:spPr>
        <p:txBody>
          <a:bodyPr vert="horz" wrap="square" lIns="89786" tIns="44892" rIns="89786" bIns="44892" numCol="1" anchor="t" anchorCtr="0" compatLnSpc="1">
            <a:prstTxWarp prst="textNoShape">
              <a:avLst/>
            </a:prstTxWarp>
          </a:bodyPr>
          <a:lstStyle>
            <a:lvl1pPr defTabSz="896422">
              <a:defRPr sz="1100">
                <a:latin typeface="Arial" charset="0"/>
                <a:ea typeface="+mn-ea"/>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884028" y="2"/>
            <a:ext cx="2972422" cy="461491"/>
          </a:xfrm>
          <a:prstGeom prst="rect">
            <a:avLst/>
          </a:prstGeom>
          <a:noFill/>
          <a:ln w="9525">
            <a:noFill/>
            <a:miter lim="800000"/>
            <a:headEnd/>
            <a:tailEnd/>
          </a:ln>
          <a:effectLst/>
        </p:spPr>
        <p:txBody>
          <a:bodyPr vert="horz" wrap="square" lIns="89786" tIns="44892" rIns="89786" bIns="44892" numCol="1" anchor="t" anchorCtr="0" compatLnSpc="1">
            <a:prstTxWarp prst="textNoShape">
              <a:avLst/>
            </a:prstTxWarp>
          </a:bodyPr>
          <a:lstStyle>
            <a:lvl1pPr algn="r" defTabSz="896422">
              <a:defRPr sz="1100">
                <a:latin typeface="Arial" charset="0"/>
                <a:ea typeface="+mn-ea"/>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1" y="8773022"/>
            <a:ext cx="2972422" cy="461491"/>
          </a:xfrm>
          <a:prstGeom prst="rect">
            <a:avLst/>
          </a:prstGeom>
          <a:noFill/>
          <a:ln w="9525">
            <a:noFill/>
            <a:miter lim="800000"/>
            <a:headEnd/>
            <a:tailEnd/>
          </a:ln>
          <a:effectLst/>
        </p:spPr>
        <p:txBody>
          <a:bodyPr vert="horz" wrap="square" lIns="89786" tIns="44892" rIns="89786" bIns="44892" numCol="1" anchor="b" anchorCtr="0" compatLnSpc="1">
            <a:prstTxWarp prst="textNoShape">
              <a:avLst/>
            </a:prstTxWarp>
          </a:bodyPr>
          <a:lstStyle>
            <a:lvl1pPr defTabSz="896422">
              <a:defRPr sz="1100">
                <a:latin typeface="Arial" charset="0"/>
                <a:ea typeface="+mn-ea"/>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884028" y="8773022"/>
            <a:ext cx="2972422" cy="461491"/>
          </a:xfrm>
          <a:prstGeom prst="rect">
            <a:avLst/>
          </a:prstGeom>
          <a:noFill/>
          <a:ln w="9525">
            <a:noFill/>
            <a:miter lim="800000"/>
            <a:headEnd/>
            <a:tailEnd/>
          </a:ln>
          <a:effectLst/>
        </p:spPr>
        <p:txBody>
          <a:bodyPr vert="horz" wrap="square" lIns="89786" tIns="44892" rIns="89786" bIns="44892" numCol="1" anchor="b" anchorCtr="0" compatLnSpc="1">
            <a:prstTxWarp prst="textNoShape">
              <a:avLst/>
            </a:prstTxWarp>
          </a:bodyPr>
          <a:lstStyle>
            <a:lvl1pPr algn="r" defTabSz="896422">
              <a:defRPr sz="1100">
                <a:latin typeface="Arial" charset="0"/>
                <a:ea typeface="+mn-ea"/>
                <a:cs typeface="+mn-cs"/>
              </a:defRPr>
            </a:lvl1pPr>
          </a:lstStyle>
          <a:p>
            <a:pPr>
              <a:defRPr/>
            </a:pPr>
            <a:fld id="{26D7D5B6-3112-4A10-ADED-258ABBBD8825}" type="slidenum">
              <a:rPr lang="en-US"/>
              <a:pPr>
                <a:defRPr/>
              </a:pPr>
              <a:t>‹#›</a:t>
            </a:fld>
            <a:endParaRPr lang="en-US" dirty="0"/>
          </a:p>
        </p:txBody>
      </p:sp>
    </p:spTree>
    <p:extLst>
      <p:ext uri="{BB962C8B-B14F-4D97-AF65-F5344CB8AC3E}">
        <p14:creationId xmlns:p14="http://schemas.microsoft.com/office/powerpoint/2010/main" xmlns="" val="1303919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2"/>
            <a:ext cx="2972422" cy="461491"/>
          </a:xfrm>
          <a:prstGeom prst="rect">
            <a:avLst/>
          </a:prstGeom>
          <a:noFill/>
          <a:ln w="9525">
            <a:noFill/>
            <a:miter lim="800000"/>
            <a:headEnd/>
            <a:tailEnd/>
          </a:ln>
          <a:effectLst/>
        </p:spPr>
        <p:txBody>
          <a:bodyPr vert="horz" wrap="square" lIns="89776" tIns="44887" rIns="89776" bIns="44887" numCol="1" anchor="t" anchorCtr="0" compatLnSpc="1">
            <a:prstTxWarp prst="textNoShape">
              <a:avLst/>
            </a:prstTxWarp>
          </a:bodyPr>
          <a:lstStyle>
            <a:lvl1pPr defTabSz="896422">
              <a:defRPr sz="1100">
                <a:latin typeface="Arial" charset="0"/>
                <a:ea typeface="+mn-ea"/>
                <a:cs typeface="+mn-cs"/>
              </a:defRPr>
            </a:lvl1pPr>
          </a:lstStyle>
          <a:p>
            <a:pPr>
              <a:defRPr/>
            </a:pPr>
            <a:endParaRPr lang="en-US" dirty="0"/>
          </a:p>
        </p:txBody>
      </p:sp>
      <p:sp>
        <p:nvSpPr>
          <p:cNvPr id="69635" name="Rectangle 3"/>
          <p:cNvSpPr>
            <a:spLocks noGrp="1" noChangeArrowheads="1"/>
          </p:cNvSpPr>
          <p:nvPr>
            <p:ph type="dt" idx="1"/>
          </p:nvPr>
        </p:nvSpPr>
        <p:spPr bwMode="auto">
          <a:xfrm>
            <a:off x="3884028" y="2"/>
            <a:ext cx="2972422" cy="461491"/>
          </a:xfrm>
          <a:prstGeom prst="rect">
            <a:avLst/>
          </a:prstGeom>
          <a:noFill/>
          <a:ln w="9525">
            <a:noFill/>
            <a:miter lim="800000"/>
            <a:headEnd/>
            <a:tailEnd/>
          </a:ln>
          <a:effectLst/>
        </p:spPr>
        <p:txBody>
          <a:bodyPr vert="horz" wrap="square" lIns="89776" tIns="44887" rIns="89776" bIns="44887" numCol="1" anchor="t" anchorCtr="0" compatLnSpc="1">
            <a:prstTxWarp prst="textNoShape">
              <a:avLst/>
            </a:prstTxWarp>
          </a:bodyPr>
          <a:lstStyle>
            <a:lvl1pPr algn="r" defTabSz="896422">
              <a:defRPr sz="1100">
                <a:latin typeface="Arial" charset="0"/>
                <a:ea typeface="+mn-ea"/>
                <a:cs typeface="+mn-cs"/>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22363" y="693738"/>
            <a:ext cx="4614862" cy="3462337"/>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6422" y="4388075"/>
            <a:ext cx="5485158" cy="4154982"/>
          </a:xfrm>
          <a:prstGeom prst="rect">
            <a:avLst/>
          </a:prstGeom>
          <a:noFill/>
          <a:ln w="9525">
            <a:noFill/>
            <a:miter lim="800000"/>
            <a:headEnd/>
            <a:tailEnd/>
          </a:ln>
          <a:effectLst/>
        </p:spPr>
        <p:txBody>
          <a:bodyPr vert="horz" wrap="square" lIns="89776" tIns="44887" rIns="89776" bIns="448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1" y="8773022"/>
            <a:ext cx="2972422" cy="461491"/>
          </a:xfrm>
          <a:prstGeom prst="rect">
            <a:avLst/>
          </a:prstGeom>
          <a:noFill/>
          <a:ln w="9525">
            <a:noFill/>
            <a:miter lim="800000"/>
            <a:headEnd/>
            <a:tailEnd/>
          </a:ln>
          <a:effectLst/>
        </p:spPr>
        <p:txBody>
          <a:bodyPr vert="horz" wrap="square" lIns="89776" tIns="44887" rIns="89776" bIns="44887" numCol="1" anchor="b" anchorCtr="0" compatLnSpc="1">
            <a:prstTxWarp prst="textNoShape">
              <a:avLst/>
            </a:prstTxWarp>
          </a:bodyPr>
          <a:lstStyle>
            <a:lvl1pPr defTabSz="896422">
              <a:defRPr sz="1100">
                <a:latin typeface="Arial" charset="0"/>
                <a:ea typeface="+mn-ea"/>
                <a:cs typeface="+mn-cs"/>
              </a:defRPr>
            </a:lvl1pPr>
          </a:lstStyle>
          <a:p>
            <a:pPr>
              <a:defRPr/>
            </a:pPr>
            <a:endParaRPr lang="en-US" dirty="0"/>
          </a:p>
        </p:txBody>
      </p:sp>
      <p:sp>
        <p:nvSpPr>
          <p:cNvPr id="69639" name="Rectangle 7"/>
          <p:cNvSpPr>
            <a:spLocks noGrp="1" noChangeArrowheads="1"/>
          </p:cNvSpPr>
          <p:nvPr>
            <p:ph type="sldNum" sz="quarter" idx="5"/>
          </p:nvPr>
        </p:nvSpPr>
        <p:spPr bwMode="auto">
          <a:xfrm>
            <a:off x="3884028" y="8773022"/>
            <a:ext cx="2972422" cy="461491"/>
          </a:xfrm>
          <a:prstGeom prst="rect">
            <a:avLst/>
          </a:prstGeom>
          <a:noFill/>
          <a:ln w="9525">
            <a:noFill/>
            <a:miter lim="800000"/>
            <a:headEnd/>
            <a:tailEnd/>
          </a:ln>
          <a:effectLst/>
        </p:spPr>
        <p:txBody>
          <a:bodyPr vert="horz" wrap="square" lIns="89776" tIns="44887" rIns="89776" bIns="44887" numCol="1" anchor="b" anchorCtr="0" compatLnSpc="1">
            <a:prstTxWarp prst="textNoShape">
              <a:avLst/>
            </a:prstTxWarp>
          </a:bodyPr>
          <a:lstStyle>
            <a:lvl1pPr algn="r" defTabSz="896422">
              <a:defRPr sz="1100">
                <a:latin typeface="Arial" charset="0"/>
                <a:ea typeface="+mn-ea"/>
                <a:cs typeface="+mn-cs"/>
              </a:defRPr>
            </a:lvl1pPr>
          </a:lstStyle>
          <a:p>
            <a:pPr>
              <a:defRPr/>
            </a:pPr>
            <a:fld id="{15717252-4A84-435E-8753-E3EED307B3CD}" type="slidenum">
              <a:rPr lang="en-US"/>
              <a:pPr>
                <a:defRPr/>
              </a:pPr>
              <a:t>‹#›</a:t>
            </a:fld>
            <a:endParaRPr lang="en-US" dirty="0"/>
          </a:p>
        </p:txBody>
      </p:sp>
    </p:spTree>
    <p:extLst>
      <p:ext uri="{BB962C8B-B14F-4D97-AF65-F5344CB8AC3E}">
        <p14:creationId xmlns:p14="http://schemas.microsoft.com/office/powerpoint/2010/main" xmlns="" val="1073229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894915"/>
            <a:fld id="{D005CDE6-33D9-4D9E-8CBD-88DD34AC015F}" type="slidenum">
              <a:rPr lang="en-US" smtClean="0">
                <a:ea typeface="Osaka" pitchFamily="-112" charset="-128"/>
              </a:rPr>
              <a:pPr defTabSz="894915"/>
              <a:t>3</a:t>
            </a:fld>
            <a:endParaRPr lang="en-US" dirty="0" smtClean="0">
              <a:ea typeface="Osaka" pitchFamily="-112"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714" y="4388075"/>
            <a:ext cx="5028578" cy="4154982"/>
          </a:xfrm>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1BF8F-460D-4FAD-9957-3D1C1E3D64D2}" type="slidenum">
              <a:rPr lang="en-US"/>
              <a:pPr/>
              <a:t>19</a:t>
            </a:fld>
            <a:endParaRPr lang="en-US"/>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
        <p:nvSpPr>
          <p:cNvPr id="5" name="Footer Placeholder 4"/>
          <p:cNvSpPr>
            <a:spLocks noGrp="1"/>
          </p:cNvSpPr>
          <p:nvPr>
            <p:ph type="ftr" sz="quarter" idx="10"/>
          </p:nvPr>
        </p:nvSpPr>
        <p:spPr/>
        <p:txBody>
          <a:bodyPr/>
          <a:lstStyle/>
          <a:p>
            <a:pPr>
              <a:defRPr/>
            </a:pPr>
            <a:r>
              <a:rPr lang="en-US" smtClean="0"/>
              <a:t>C&amp;B Confidential</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F497D"/>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292100"/>
            <a:ext cx="2019300" cy="610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92100"/>
            <a:ext cx="5905500" cy="610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497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AssurexFaded"/>
          <p:cNvPicPr>
            <a:picLocks noChangeAspect="1" noChangeArrowheads="1"/>
          </p:cNvPicPr>
          <p:nvPr/>
        </p:nvPicPr>
        <p:blipFill>
          <a:blip r:embed="rId13" cstate="print"/>
          <a:srcRect/>
          <a:stretch>
            <a:fillRect/>
          </a:stretch>
        </p:blipFill>
        <p:spPr bwMode="auto">
          <a:xfrm>
            <a:off x="8328025" y="6035675"/>
            <a:ext cx="663575" cy="428625"/>
          </a:xfrm>
          <a:prstGeom prst="rect">
            <a:avLst/>
          </a:prstGeom>
          <a:noFill/>
          <a:ln w="9525">
            <a:noFill/>
            <a:miter lim="800000"/>
            <a:headEnd/>
            <a:tailEnd/>
          </a:ln>
        </p:spPr>
      </p:pic>
      <p:pic>
        <p:nvPicPr>
          <p:cNvPr id="1028" name="Picture 9" descr="footer"/>
          <p:cNvPicPr>
            <a:picLocks noChangeAspect="1" noChangeArrowheads="1"/>
          </p:cNvPicPr>
          <p:nvPr/>
        </p:nvPicPr>
        <p:blipFill>
          <a:blip r:embed="rId14" cstate="print"/>
          <a:srcRect/>
          <a:stretch>
            <a:fillRect/>
          </a:stretch>
        </p:blipFill>
        <p:spPr bwMode="auto">
          <a:xfrm>
            <a:off x="1588" y="6559550"/>
            <a:ext cx="9139237" cy="298450"/>
          </a:xfrm>
          <a:prstGeom prst="rect">
            <a:avLst/>
          </a:prstGeom>
          <a:noFill/>
          <a:ln w="9525">
            <a:noFill/>
            <a:miter lim="800000"/>
            <a:headEnd/>
            <a:tailEnd/>
          </a:ln>
        </p:spPr>
      </p:pic>
      <p:sp>
        <p:nvSpPr>
          <p:cNvPr id="389130" name="Rectangle 10"/>
          <p:cNvSpPr>
            <a:spLocks noChangeArrowheads="1"/>
          </p:cNvSpPr>
          <p:nvPr/>
        </p:nvSpPr>
        <p:spPr bwMode="auto">
          <a:xfrm>
            <a:off x="8669338" y="6567488"/>
            <a:ext cx="369887" cy="274637"/>
          </a:xfrm>
          <a:prstGeom prst="rect">
            <a:avLst/>
          </a:prstGeom>
          <a:noFill/>
          <a:ln w="9525">
            <a:noFill/>
            <a:miter lim="800000"/>
            <a:headEnd/>
            <a:tailEnd/>
          </a:ln>
          <a:effectLst/>
        </p:spPr>
        <p:txBody>
          <a:bodyPr wrap="none">
            <a:spAutoFit/>
          </a:bodyPr>
          <a:lstStyle/>
          <a:p>
            <a:pPr algn="r">
              <a:defRPr/>
            </a:pPr>
            <a:fld id="{A2D9FB99-52BF-445C-A79D-71E80B48E4DE}" type="slidenum">
              <a:rPr lang="en-US" sz="1200">
                <a:solidFill>
                  <a:schemeClr val="bg1"/>
                </a:solidFill>
                <a:ea typeface="+mn-ea"/>
              </a:rPr>
              <a:pPr algn="r">
                <a:defRPr/>
              </a:pPr>
              <a:t>‹#›</a:t>
            </a:fld>
            <a:endParaRPr lang="en-US" dirty="0">
              <a:ea typeface="+mn-ea"/>
            </a:endParaRPr>
          </a:p>
        </p:txBody>
      </p:sp>
      <p:sp>
        <p:nvSpPr>
          <p:cNvPr id="1030" name="Rectangle 11"/>
          <p:cNvSpPr>
            <a:spLocks noGrp="1" noChangeArrowheads="1"/>
          </p:cNvSpPr>
          <p:nvPr>
            <p:ph type="body" idx="1"/>
          </p:nvPr>
        </p:nvSpPr>
        <p:spPr bwMode="auto">
          <a:xfrm>
            <a:off x="457200" y="12192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Rectangle 12"/>
          <p:cNvSpPr>
            <a:spLocks noGrp="1" noChangeArrowheads="1"/>
          </p:cNvSpPr>
          <p:nvPr>
            <p:ph type="title"/>
          </p:nvPr>
        </p:nvSpPr>
        <p:spPr bwMode="auto">
          <a:xfrm>
            <a:off x="152400" y="2921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 name="Picture 11" descr="header"/>
          <p:cNvPicPr>
            <a:picLocks noChangeAspect="1" noChangeArrowheads="1"/>
          </p:cNvPicPr>
          <p:nvPr/>
        </p:nvPicPr>
        <p:blipFill>
          <a:blip r:embed="rId15" cstate="print"/>
          <a:srcRect/>
          <a:stretch>
            <a:fillRect/>
          </a:stretch>
        </p:blipFill>
        <p:spPr bwMode="auto">
          <a:xfrm>
            <a:off x="0" y="0"/>
            <a:ext cx="9144000" cy="8620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spcBef>
          <a:spcPct val="0"/>
        </a:spcBef>
        <a:spcAft>
          <a:spcPct val="0"/>
        </a:spcAft>
        <a:defRPr sz="2200">
          <a:solidFill>
            <a:srgbClr val="982615"/>
          </a:solidFill>
          <a:latin typeface="+mj-lt"/>
          <a:ea typeface="+mj-ea"/>
          <a:cs typeface="Osaka"/>
        </a:defRPr>
      </a:lvl1pPr>
      <a:lvl2pPr algn="l" rtl="0" eaLnBrk="0" fontAlgn="base" hangingPunct="0">
        <a:spcBef>
          <a:spcPct val="0"/>
        </a:spcBef>
        <a:spcAft>
          <a:spcPct val="0"/>
        </a:spcAft>
        <a:defRPr sz="2200">
          <a:solidFill>
            <a:srgbClr val="982615"/>
          </a:solidFill>
          <a:latin typeface="Arial" charset="0"/>
          <a:ea typeface="Osaka" pitchFamily="-112" charset="-128"/>
          <a:cs typeface="Osaka"/>
        </a:defRPr>
      </a:lvl2pPr>
      <a:lvl3pPr algn="l" rtl="0" eaLnBrk="0" fontAlgn="base" hangingPunct="0">
        <a:spcBef>
          <a:spcPct val="0"/>
        </a:spcBef>
        <a:spcAft>
          <a:spcPct val="0"/>
        </a:spcAft>
        <a:defRPr sz="2200">
          <a:solidFill>
            <a:srgbClr val="982615"/>
          </a:solidFill>
          <a:latin typeface="Arial" charset="0"/>
          <a:ea typeface="Osaka" pitchFamily="-112" charset="-128"/>
          <a:cs typeface="Osaka"/>
        </a:defRPr>
      </a:lvl3pPr>
      <a:lvl4pPr algn="l" rtl="0" eaLnBrk="0" fontAlgn="base" hangingPunct="0">
        <a:spcBef>
          <a:spcPct val="0"/>
        </a:spcBef>
        <a:spcAft>
          <a:spcPct val="0"/>
        </a:spcAft>
        <a:defRPr sz="2200">
          <a:solidFill>
            <a:srgbClr val="982615"/>
          </a:solidFill>
          <a:latin typeface="Arial" charset="0"/>
          <a:ea typeface="Osaka" pitchFamily="-112" charset="-128"/>
          <a:cs typeface="Osaka"/>
        </a:defRPr>
      </a:lvl4pPr>
      <a:lvl5pPr algn="l" rtl="0" eaLnBrk="0" fontAlgn="base" hangingPunct="0">
        <a:spcBef>
          <a:spcPct val="0"/>
        </a:spcBef>
        <a:spcAft>
          <a:spcPct val="0"/>
        </a:spcAft>
        <a:defRPr sz="2200">
          <a:solidFill>
            <a:srgbClr val="982615"/>
          </a:solidFill>
          <a:latin typeface="Arial" charset="0"/>
          <a:ea typeface="Osaka" pitchFamily="-112" charset="-128"/>
          <a:cs typeface="Osaka"/>
        </a:defRPr>
      </a:lvl5pPr>
      <a:lvl6pPr marL="457200" algn="l" rtl="0" fontAlgn="base">
        <a:spcBef>
          <a:spcPct val="0"/>
        </a:spcBef>
        <a:spcAft>
          <a:spcPct val="0"/>
        </a:spcAft>
        <a:defRPr sz="2200">
          <a:solidFill>
            <a:srgbClr val="982615"/>
          </a:solidFill>
          <a:latin typeface="Arial" charset="0"/>
          <a:ea typeface="Osaka" pitchFamily="-112" charset="-128"/>
        </a:defRPr>
      </a:lvl6pPr>
      <a:lvl7pPr marL="914400" algn="l" rtl="0" fontAlgn="base">
        <a:spcBef>
          <a:spcPct val="0"/>
        </a:spcBef>
        <a:spcAft>
          <a:spcPct val="0"/>
        </a:spcAft>
        <a:defRPr sz="2200">
          <a:solidFill>
            <a:srgbClr val="982615"/>
          </a:solidFill>
          <a:latin typeface="Arial" charset="0"/>
          <a:ea typeface="Osaka" pitchFamily="-112" charset="-128"/>
        </a:defRPr>
      </a:lvl7pPr>
      <a:lvl8pPr marL="1371600" algn="l" rtl="0" fontAlgn="base">
        <a:spcBef>
          <a:spcPct val="0"/>
        </a:spcBef>
        <a:spcAft>
          <a:spcPct val="0"/>
        </a:spcAft>
        <a:defRPr sz="2200">
          <a:solidFill>
            <a:srgbClr val="982615"/>
          </a:solidFill>
          <a:latin typeface="Arial" charset="0"/>
          <a:ea typeface="Osaka" pitchFamily="-112" charset="-128"/>
        </a:defRPr>
      </a:lvl8pPr>
      <a:lvl9pPr marL="1828800" algn="l" rtl="0" fontAlgn="base">
        <a:spcBef>
          <a:spcPct val="0"/>
        </a:spcBef>
        <a:spcAft>
          <a:spcPct val="0"/>
        </a:spcAft>
        <a:defRPr sz="2200">
          <a:solidFill>
            <a:srgbClr val="982615"/>
          </a:solidFill>
          <a:latin typeface="Arial" charset="0"/>
          <a:ea typeface="Osaka" pitchFamily="-112" charset="-128"/>
        </a:defRPr>
      </a:lvl9pPr>
    </p:titleStyle>
    <p:bodyStyle>
      <a:lvl1pPr marL="342900" indent="-342900" algn="l" rtl="0" eaLnBrk="0" fontAlgn="base" hangingPunct="0">
        <a:spcBef>
          <a:spcPct val="20000"/>
        </a:spcBef>
        <a:spcAft>
          <a:spcPct val="0"/>
        </a:spcAft>
        <a:buClr>
          <a:srgbClr val="982615"/>
        </a:buClr>
        <a:buFont typeface="Times" pitchFamily="18" charset="0"/>
        <a:defRPr sz="1700" b="1">
          <a:solidFill>
            <a:srgbClr val="1F497D"/>
          </a:solidFill>
          <a:latin typeface="+mn-lt"/>
          <a:ea typeface="+mn-ea"/>
          <a:cs typeface="Osaka"/>
        </a:defRPr>
      </a:lvl1pPr>
      <a:lvl2pPr marL="228600" indent="-114300" algn="l" rtl="0" eaLnBrk="0" fontAlgn="base" hangingPunct="0">
        <a:lnSpc>
          <a:spcPct val="120000"/>
        </a:lnSpc>
        <a:spcBef>
          <a:spcPct val="20000"/>
        </a:spcBef>
        <a:spcAft>
          <a:spcPct val="0"/>
        </a:spcAft>
        <a:buClr>
          <a:srgbClr val="1F497D"/>
        </a:buClr>
        <a:buFont typeface="Times" pitchFamily="18" charset="0"/>
        <a:buChar char="•"/>
        <a:defRPr sz="1700">
          <a:solidFill>
            <a:schemeClr val="tx1"/>
          </a:solidFill>
          <a:latin typeface="+mn-lt"/>
          <a:ea typeface="+mn-ea"/>
          <a:cs typeface="Osaka"/>
        </a:defRPr>
      </a:lvl2pPr>
      <a:lvl3pPr marL="457200" indent="-114300" algn="l" rtl="0" eaLnBrk="0" fontAlgn="base" hangingPunct="0">
        <a:spcBef>
          <a:spcPct val="20000"/>
        </a:spcBef>
        <a:spcAft>
          <a:spcPct val="0"/>
        </a:spcAft>
        <a:buClr>
          <a:srgbClr val="1F497D"/>
        </a:buClr>
        <a:buChar char="-"/>
        <a:defRPr sz="1400">
          <a:solidFill>
            <a:schemeClr val="tx1"/>
          </a:solidFill>
          <a:latin typeface="+mn-lt"/>
          <a:ea typeface="+mn-ea"/>
          <a:cs typeface="Osaka"/>
        </a:defRPr>
      </a:lvl3pPr>
      <a:lvl4pPr marL="685800" indent="-114300" algn="l" rtl="0" eaLnBrk="0" fontAlgn="base" hangingPunct="0">
        <a:spcBef>
          <a:spcPct val="20000"/>
        </a:spcBef>
        <a:spcAft>
          <a:spcPct val="0"/>
        </a:spcAft>
        <a:buChar char="&gt;"/>
        <a:defRPr sz="1300">
          <a:solidFill>
            <a:schemeClr val="tx1"/>
          </a:solidFill>
          <a:latin typeface="+mn-lt"/>
          <a:ea typeface="+mn-ea"/>
          <a:cs typeface="Osaka"/>
        </a:defRPr>
      </a:lvl4pPr>
      <a:lvl5pPr marL="914400" indent="-114300" algn="l" rtl="0" eaLnBrk="0" fontAlgn="base" hangingPunct="0">
        <a:spcBef>
          <a:spcPct val="20000"/>
        </a:spcBef>
        <a:spcAft>
          <a:spcPct val="0"/>
        </a:spcAft>
        <a:buChar char="»"/>
        <a:defRPr sz="1200">
          <a:solidFill>
            <a:srgbClr val="1F497D"/>
          </a:solidFill>
          <a:latin typeface="+mn-lt"/>
          <a:ea typeface="+mn-ea"/>
          <a:cs typeface="Osaka"/>
        </a:defRPr>
      </a:lvl5pPr>
      <a:lvl6pPr marL="1371600" indent="-114300" algn="l" rtl="0" fontAlgn="base">
        <a:spcBef>
          <a:spcPct val="20000"/>
        </a:spcBef>
        <a:spcAft>
          <a:spcPct val="0"/>
        </a:spcAft>
        <a:buChar char="»"/>
        <a:defRPr sz="1200">
          <a:solidFill>
            <a:srgbClr val="982615"/>
          </a:solidFill>
          <a:latin typeface="+mn-lt"/>
          <a:ea typeface="+mn-ea"/>
        </a:defRPr>
      </a:lvl6pPr>
      <a:lvl7pPr marL="1828800" indent="-114300" algn="l" rtl="0" fontAlgn="base">
        <a:spcBef>
          <a:spcPct val="20000"/>
        </a:spcBef>
        <a:spcAft>
          <a:spcPct val="0"/>
        </a:spcAft>
        <a:buChar char="»"/>
        <a:defRPr sz="1200">
          <a:solidFill>
            <a:srgbClr val="982615"/>
          </a:solidFill>
          <a:latin typeface="+mn-lt"/>
          <a:ea typeface="+mn-ea"/>
        </a:defRPr>
      </a:lvl7pPr>
      <a:lvl8pPr marL="2286000" indent="-114300" algn="l" rtl="0" fontAlgn="base">
        <a:spcBef>
          <a:spcPct val="20000"/>
        </a:spcBef>
        <a:spcAft>
          <a:spcPct val="0"/>
        </a:spcAft>
        <a:buChar char="»"/>
        <a:defRPr sz="1200">
          <a:solidFill>
            <a:srgbClr val="982615"/>
          </a:solidFill>
          <a:latin typeface="+mn-lt"/>
          <a:ea typeface="+mn-ea"/>
        </a:defRPr>
      </a:lvl8pPr>
      <a:lvl9pPr marL="2743200" indent="-114300" algn="l" rtl="0" fontAlgn="base">
        <a:spcBef>
          <a:spcPct val="20000"/>
        </a:spcBef>
        <a:spcAft>
          <a:spcPct val="0"/>
        </a:spcAft>
        <a:buChar char="»"/>
        <a:defRPr sz="1200">
          <a:solidFill>
            <a:srgbClr val="982615"/>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url?sa=i&amp;rct=j&amp;q=&amp;esrc=s&amp;frm=1&amp;source=images&amp;cd=&amp;cad=rja&amp;docid=VrgFv9Ctm2YZzM&amp;tbnid=wHqLDMg8AkWADM:&amp;ved=0CAUQjRw&amp;url=http://www.fspn.org/honkamp/&amp;ei=DL_WUuzLMcbbyQGH_IGYBg&amp;bvm=bv.59378465,d.aWc&amp;psig=AFQjCNFQZpeIOKDGRx-F3FXxuh9ZRCPK9g&amp;ust=1389891717842249"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docid=vX_RQa_7yvcIMM&amp;tbnid=zgfsgZnxEhGoZM:&amp;ved=0CAUQjRw&amp;url=http://online.wsj.com/news/articles/SB10001424052748703709804575202270657107814&amp;ei=QrvWUqHsGcbuyAHNgYGQCA&amp;bvm=bv.59378465,d.aWc&amp;psig=AFQjCNH34AMl_iNrira0i3wXaeatJ6otIA&amp;ust=138989070209721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m/imgres?imgurl&amp;imgrefurl=http://businessrelationshipadvice.com/business-partnership/hello-world/&amp;h=0&amp;w=0&amp;sz=1&amp;tbnid=1hY_VIgLMQZRTM&amp;tbnh=230&amp;tbnw=220&amp;zoom=1&amp;docid=Lpgv16qMlEs-iM&amp;ei=XV5VUuGeHM7WrQHnjYCICQ&amp;ved=0CAEQsC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descr="data:image/jpeg;base64,/9j/4AAQSkZJRgABAQAAAQABAAD/2wCEAAkGBhQQDxUUEBQUFBUVFBUWFhQUFxcVGBYYFBUVFBYXFRQXHCYeFxkkHBQVHzEgJScpLCwsFR4xNTAqNSYrLCkBCQoKDgwOGg8PGiwlHyUsLiwzLywsKSwsLC0qLSwqKSwqKSwpLCksLCksLikqLCwsLCosLCwsLC8sLCwsLCksLP/AABEIAJIBWAMBIgACEQEDEQH/xAAbAAEAAgMBAQAAAAAAAAAAAAAAAQUDBAYHAv/EAEwQAAICAQIDAwgECQgJBQEAAAECAAMRBBIFITETQVEGFSJSYXGBkhQykdIjNUJUYnSTobIHF1NysbPB0RYzNGOCosLh8CVDRGRzJP/EABkBAQEAAwEAAAAAAAAAAAAAAAABAgMEBf/EADIRAAIBAwEFBwMEAgMAAAAAAAABAgMREiEEEzFBkVFhcYGhscEyM9EFIlLwQvEUcuH/2gAMAwEAAhEDEQA/APcYiRAJiREAmJEQCYkRAJiREAmJEQCYkRAJiREA8n8t6e04varNZtXT0EBbHQZLWAnCsPASr80J61v7a778uPK38c3fq2n/AIrZqTx9tr1YVmoyaVlzfYjpo04SjdpGl5oTxt/bXffjzQnrW/trvvzdicf/ACq3831Zu3NP+K6I0vNCetb+2u+/HmhPG39td9+ZTxCvtBXvXefyc5PLnzx0+MzWqSpCnaSCA3XB7jiZOvtCteclfvZju6T4RXRGp5oTxt/bXffjzQnrW/trvvyk8kdTY913aOWwBnPiCRkDu5AzqJt2mdehUcHUb4c3zNdFU6sMlFdEaXmhPG39td9+PNCeNv7a778+OO8QNGnZ1xu5Bc9MscdPdkz58nb3s06vadzMWOeXTJA6e6TPaN1vc3a9uL8S2pZ7vFXtfgjb4PphVxHRbGs9LUEEGyxgR2TnBDMR1E9nnj2h/GGh/WT/AHVk9gnrbLOU6MXJ3evuaKkVGbSRMRInQYExIiATEiIBMRIgExEQBERAERIgExEQBIkyIAiIgCIiAJMiTAIiJMAiIiAIiTAIiIgHlfld+Obv1bT/AMVs1Jt+V345u/VtP/FbNSeD+offfgvZHbQ+jqJXce4h2GnZgcMfRX3nv+AyfhLGcp5Y2Gy2mhep5/FztX/H7ZhsVJVa0VLhxfgjHaajhTbXHh1M/kjwcKgvfm7Z257lPLPvPPn4e+dJPiqoIoUdFAA9wGBPjWNitvaNvxY7Rj285hXqy2iq5Pm/TkZ0qapQUUUfkeuRe/c1px8Mt/1CXw1K7tu5d3q5Gfs6zX4VVtrz6zsw9xOE/wCULOUv09um15eutn9JmUAEhg4PeB+kfsnZuo7XWqO9mlp3204nPm6FOOl9dfM3vLjWDalYPMneR7ACB+8n7J0HDdP2dNaeqig+/Az+/M4e7TW2a1VvxvdkLAH6oODj2YWdtrdbsyFHMDLMfqVjGcue/l0Ucz7Os2bXSwpUqMXfi35mGzzyqTqSVuXQ0OO8cOlu071bWursLqhBPVGQZA5nm3Id89e8j6dUukB4hZvvclyuFUVg421jaADgDJ68yeeAJ455H8OfzlpL7iSbNTyDDngVuwYjuPIYHdie/T0aMI06ShF37+++pqvKc3J6dwiTEzMiIkxAIiIgEyIiATEiIAiJMASJMQBERAEiTIgCTIiAJMiIBMSJMAiTIiATIiIAkyIgEyInP+XPkw3EdG1KWGtwQ6HJCkgEbbAOqnPwOD3SrV6kfA4vyt/HN36tp/4rZqSg36zTax01yWW2LTWu5Nth7NS3ZnI+sDluZ9Llzlp5yXvW0e+qz/BZ4v6hRnvm0r6Lh4I6tmqJw108TbnJ1L23FWPUV/8AQoX+Iy31/lFXUm7Dk9FBR0BPhuYYnO+TnF1S213V2aw8hWu7qxJ7/Ej7Js2PZ6sadSpi+Fl58ehq2irBzhC/O/Q7eaXFG9DA6nOPf9Rf+Z1PwnzXxNm+rRd/xbE/taaI4s1up7IVkMhDNuYYAUE8yoPey/YJx0qE8r6aavVfk6Z1I2t26cGXKFV2oCM7eQ78LgZA8OkyTV+ibnV3xlAdoXu3DByTzP7h7J8cW4ounrLt16KvrN4f95pwc5KMNW/czclFNy0SOH4rxBhrLLKzgh2AI9g2cs+wTttBSWRd2doAPpdXbAJd8+3oPj4Y4G/QuKkub6tjMB48upPv5/ZPTF6D3T2v1RxhTpqHer/9bL8nm7DlKU3Lx66jRfjDQ/rJ/urJ7BPH9D+MND+sn+6snsEy2L7EfP3Zuq/W/wC8iYkROs1kxIiATIiIBMSIgCIiAIiIBMSJMAREQBIkxAIiTEAiTEQBERAIkxEASJMQCJMRAERIgHlflb+Obv1bT/xWzUm35W/jm79W0/8AFbNSeD+offfgvZHbQ+jr7nNeV9JtpV6/SFbNvHeMgA5HdjHP3yPIrWp2bVjk+Sx/SHs93hN3jl3Yh3H1bK3Vv66oSh95G4fATV0XkiimuxbHVgEY4x1wCcHqB1+2dkalN7Ju6jsuT+H5nJKE1tGcFft/8OiJ8ZUcF0v4a+09WZV+xQxx7PSA+EsNdYAnPoxC/Bjg/uzMfCVPYqW5F82H2doS+PgCB8J50G4UpPtsvn4OySUpru1+DLrNYtSbn9wA5lieiqO8mc3xrh9luHt/1jkJXUD6NYJAJY/lNzGcf4Tpn0ql1cgFlB2k92euB0z7ZW04v1hfuoBQHuLtjOPcMj4ibtkqKn++PJXb9kvF2u+Plx114Z/tfP8ArfkfPGuDq2mWtc/gx6GPFUOM+w/4yz0lwetGHRlUj4gGZLFyOXw+BzK7gtm3fT/RsSvtrckoR7ua/CanKVSjr/i79ePrYzxUZ6c9OnD5LLRfjDQ/rJ/urJ7BPH9D+MND+sn+6snsE9fYvsR8/dnNV+t/3kTEROs1iIiAJEmIBEmIgEREmAREmIAiIgCIiAJEmRAERJgCJEQCYiIAiRJgCIkQCYkSYAiJEA8r8rfxzd+raf8AitmpNvyu/HN36tp/4rZqTwf1D778F7I7aH0dSk8rBmlFxnfcgx9vT/zvl3jEx2UKxBZQSpyuR0PiPAxqNQK0Z25BQSfhOdzzhGmlwv62/Bko2k5Pu9Cv4s25lrHUg889C/oZ+CdqfhLSUfCtQNRqHtXO1QAM8uowvL3dof8AjEvJntEXDGm+S18XqSm8ryXM0+L67sKHfvAwvtY8l/f/AGT54LoexoVT9Y+k58Wbmf8AL4TS49QbL9MgyR2hZhjlhcHJP2j4y7lnaFCKX+Wr8tF8kj+6o2+Wny/gSn4pwNrXDV2dkcEFhnOCQSvIjIzk/E+PK4iaaVWVKWUTOcFNWkRoR/6hoP1g/wB1ZPYJ4/ofxhof1k/3Vk9gnu7F9iPn7s46v1v+8iYiJ1msREQBIiIAkxIgCIiAJMiIBMREAREQBIkyIAiIgCTIiAJMSIAiIgCIiAIiIAiIgHJ+UH8nw1eqbUDUXUsyIhFYQjCFiPrAn8ozQ/msP59qflq+5O8iRxi9Wl0Q8zg/5rD+fan5avuTlP5SPJP6Bog/0u2wvYqCuzswCObE+ioJxtzPZ5is0ysQWVWK52kgErnrgnpnEsIwjJPFdF+CSTkmrvqzzLyV/kqY6Op21N1LWILGrRa8KXAIHpKTnGAZbfzWH8+1Py1fdneSJJKMndxXRCKxVk31Zwn81h/PtT8tP3I/msP59qflq+5O7iTCH8V0X4Ld9r6s4T+aw/n2p+Wr7kfzWH8+1Py0/cndxGEP4rovwLvtfVnF8N/k0FWoqubVX2Gl96q4rAJ2lee1QejTtZEmZaLRAREiATEiIAiIgCJMiAIkxAIiTEAREiATERAKejymR9a2kCWi1EFjZC7NhIAbdu55JxjryMtbHwCQC3sGMn3ZIE4dtd2PlDeezsszoaRipd5H4VuZHhOj/wBI/wD62r/Yn/OZuPYYqR9eTvlHXrqjbStgQMyZsULllOGAAJ6Hl8Jalp5X5L8cenhlNNB23avX30oxAPZqbWayzaeRZVzgHvIz4T0CryX0wXa1SWkj0nuAtd/a7vkk/wDgiUbMRd0WkTjEvfhvE6dOGZtLrA4rR2Lmi2sbiEZiW7NgR6J6E8sDlKfyS8oLeH10jWMW0epyatQf/juzN+BtPch/Jbu93Rh2DI9Lic55e0q2hJIBIt02D3gNqaQcHwIJB8QZV+UrVU8X0L2bUQUatnJ5L+DWvYSO8jJx38+Uijcrdjt4lFVws6uxb9UmFTJoob8nPI2XDvcjonRfa3Te45xH6NpnsAyVXCL6zsQlafF2UfGSwub8TkfIO56W1Ghvc2WaazernrZVqM2Bvg5sHs5TL/KNZd9ErXSnFz6irs/61e6/Hx7LGO/OJcdbEy0udTErfJzjaa3SVX18hYoJXvVhydT7QwI+E5scbss47SAfwBq1dNf6VlJpa5/cD6A//N/GFFludtE4zyk0iNxrh6sqkOmr3qQCG2VqV3Do2D0z0mSvRnT8arTSlhVbprXvpBJrQoyLVYqHlWWJYYGM7Ty5GXElzrLrNqk4JxzwMZ/fMPDuILfWLEDBTnG7lnBx0z7Jmu+q3uP9k5nyc1Xa0V6dW24Tc56MQWb0a/8AFh06DnzHLOpjNR7U+uhtUbq5f6XiItZgithWKl8DaSOu055/CbU+aqgqhVACgYAHQDwxKLhehrfUaoMikCxQMjplATjw+EycnGyet/8AZLJ3L+JS8GrbbfW5L1pay1l/SOABkZPUAnHwM+vJEf8A8VZ7zuJPefTYcz3yRq5NK3FP0diuNi4iVOvrH03T8hzW7Ptwq4z44motFZ4hcLAu3sqyA2MZJOSB4w6tna3O3pcKJ0MEyn11woqVNPgG60IpHMKWPpMPHAB5eM3a+E1Ac0Dnvawb2PvZszJTbdkSxtxNBeE119oUUBWTBT8nIycheg693hKryf0lL6Os2bNxU5Ykbs7jjn1z0mLqNSUWuT59lu7vLirXOkiUWr0ytxGsMoINFhII5EhlAJHeeZ+2ZNLSatcyV57I0h2TJKq27A2+rkA8vZG91tbnYYl1K/U8XC29kitbYFDlEx6KkkKXZiFXJVsDOTg4HIzfnC6fjqabi9zsSdPrDXWt+MImp06ms1b+hBHf03AjuOOiKua27HV8I4uNQH/B2VNW5rdLVAYHarZG0kMpDAggkTfmlxPidOkRrbjsTI3PtYgdFG4qDgcwMmboOZGU0OJcbroZUbc1j52VVqXsfHUhR0UZGWOFGRkia9/HbEXcdHqSPBexZvkFuT7hmU38n1/0ltZq35vZqrKgT+TTRha0HgObMfaxM7GVqzsRO+po8G4umrpW2rdtYsMOpRgUYowKnmCCpHwm6WnNeVXE204o0+mOy3WajYr4B7MH07rQDyLAdAeWWBOcGWNfkvpgu1qUsz9ZrQLXb2u75Zj8YtzFy0icXTe/DuKU6YOz6XWLYaldi5otrG5lRmyezYEeiScE8sCdpI1YJ3ETAeIV79naJuyF27hnJ5gYznJ8J9X6tExvZVz0ycZx4DvkKZomLT6pLBurZXGSMqQwyOoyO+IByGisH+kmoHf9Aq/daf8AMfbOzmoODUCw29lX2h62bRvPvfGSOQ5Z7ptWVhgQwyD1EybuRKx47wnSOeGafV0KbG0XEL7WrXmzVtYe02jvO0g48Mz1nhfFKtTUttDrYjDIZTn4HwI7wekaHhVNGRTVXUD1FahAfgoAzyEwWeTmmZy5oq3McswQAsfFsfWPvmUpKRFGxR6+j6dxXTGvnVoe1e2wc17WxQiVKe9gMs2OnIHrMvkfoq9Twequ1VsrdHVlPMEdo4/djr3ETo00qKmxVUIBgKoAUDwAHICfOj0FdK7aUStfVRQo8fqjl3n7ZHLSxbHm/GFv4dUNFdvu0tl2nGkvPNqyNRU30e4+5Ttb2Y9guPK3Q1aji+hpvUOllGtVlPeNtfTwPLII5jE7S6hXXa6hhkHDAEZBBBwfAgH3iYL+FUvYLHqrZ1+q5UFl/qsea/CXMmJynDuL2cLtXS69y+nY7dLrH/dTqG6Bx3MeR/ssONr9K1tGmVyq0j6VayYyCCU068wRzbtH6f8AtCdDqdMlqFLFV1bkVcBlPvU8jMGk4RTSxaqqtGIAJRVUkDkASBzA7h3SZLiLcjkfKXTnh+t0uuNjuhb6LqC+z0arTmtjsVeS2YPPxlzx63Ov4en+8vsx7K9O65+20S61eiruQpciWIcZR1DKcHIyp5HnzmJeD0hlYVV7k5I20ZQeCH8kewRkLHE2Pbw3XXaagHZr826U4ytV5wL8j1QD2uP0cd82/KDSLpNVwgJySu96MnqRbQyjJ7yWAPtJnaNUCQSASM4JAyMjBwe6YtZw6q4AXVpYFO5Q6htp8Rkcj7YzGJy3lFg8b4aD3163vwedSzqtNokrz2ahdxyxA5sfFj1J98xWcHpZ1dqq2dRhXKgso8FY8x8JtyN3SKkfF59Bv6p/snNcJ4T2+goZDstQMa7B3He3I+KmdNZWGGGAIPUHoZ80aZKxhFVR4KAB9gnPOlnJN8LNe34NilZFfwjjPak12js70+sh7/0k8RNPhmlFmp1eS4PaKMo7L1QeqcZ98u7tIjkF0ViOhIBI9x7pFWjRSSqKCepAAJ9575N3J2yd7P4sMlrYq+Eao1H6LdgOoPZt0FqeI/THePjHko+NP2R5PUzKy949IkHHgQestrtMj43qrYORuAOD4jPQzHdw6tyCyKSBgEjnjwz1xJGnKLTT4aeTt7WDkmadv4TW17efY12Fz4GzaFU+3AJx4e+atNSvxK4MFb8DXyIB7/bLumhUGEUKPADA/dMNnDKmOWrQk95UE/b1ldNvXvv6WCkVnHND+DRtOoLae0WbF7+rMoA7/SziWeg4il6Bq2BHeO9T4MO4zLRp1rGEVVGc4UAcz38piu4ZU53NWhb1sDP29ZVBxlkufIXTVmVej/2vVDJwqV4GSQu5SWwOgzifPkzpam0NTOqHCkliBkFWJznxGJc16GtVKqigHqAAM+/xmLzRT/RV/Iv+UwVFpp6c/V39C5L2K3WIH4hUCT/s7kbWZT9Zcc1IPjJW06O8iwk03NlbGOSj4xsdjz2nHInpLZtEhbcUUt62Bn7esyW1BgQwBB6gjIPvBl3Tu2uN7/Goy5GLXqzU2Cs4cowQ9PSKnbz9+Jx3kR9H13CE0d6gtVWKNRS3J0evkWI6gkjcG8faDO2qqCjCgAeA5CV2v8l9JfZ2l2npsf12RS3xbGTOqL0szU0cBq+ItpwdDrbe30QtqU60ZY1orCwafUlRgOdqruz9VsnHKeoVWh1DIQykZDKQQQe8EdRMdehrWvs1rQV4x2YUBMHu2AYx7J8aLhlVAxTWlY9WtQg+VeUspJkSscRwzV+ZtdfTqfQ0mquN1F5/1ddj/Xqsbondgnly9vLvktBXcCCpGdwORjxz0xIupV1KuoZSMFWAII8CDyMqP9CtD+a0AeARQvyDl+6G0+ISa4FB5Zsbk0uv0oNw0epZitfpGyrPZ3NXj62Nv2AzsOG8Tq1NS20OtlbDIZTkf9iPDqJmo061qErVUVRhVUBQAO4AcgJov5N6YuXNFW5jliEALHxbH1j75G01YtrFFrKPp3FtO1fpVaEWtZYPqm60Ki1Ke9lALNjpkA8zOi4bxirU9p2Lbuytap+RG10xuXmOfUc+k2aaVRQqKFUDAVQAAPAAcgJi0WgWkPsHN7Gsc+szdSfgFHuUQ3cJFC3DxqL9bUxAVn02494C1owK+DZXke7r3Ta4NqQdXqlc/hN9bJ+lQaqwhQ96b+16flE+IlumkQMzBVDP9cgDLYGBuPfy5c5js4XUyqprTCDCDaBsGAMJj6owAOXhFxYy1lQxC7QSSSBjJOFyT8Nv7onxToK0IKIikBgCFGQHILDPXmVUnxwPCJiUizQgknfYM9wcgfAT583D17fnM25ExxRbs1fNw9e35zHm4evb85m1EYIXZq+bh69vzmPNw9e35zNuRGERdmr5uHr2/OY83D17fnM2ojCIuzV83D17fnMebh69vzmbUmMELs1PNw9e35zHm4evb85m1EYIXZqHQDOO0syen4Q90DQA9LLf2hlPoLUFWp1lgBsR9T6TczWmnaytUX1RtTdgdS5PfNDScPs0tABQLbelFHZ0nccoHN1xJ2gvtaw5/QQZzMt3EmbOo83j+kt+cyDoAOtlvzmUfD9Y1em0ATNdTBK2IAZlO0CtCDnCkgqSMkHb3ZI2PK/Ut2S1VqGsc9oFb6rLp2S11I/KyMLt5Z3dQMmTdq4yLQcPH9Jb85gaAf0lnL/eGa3k1Yp0lZrz2eD2bk/XTPo2dBtDD0gO4ETmeE6pqlv1BC9oNI167erfSbLLkF2QPTBUKB0xnn4XdoZM7DzcPXt+cx5uH9Jb85lLqeL2ijUOrgim1ULhVyqVrWdQ6g8mYE2YB9XGD0M8U4gyNqGr2l6tPUlbMoybb3YAFvVJFOVEm7QzLnzcPXt+cx5uHr2/OZQ2cZvWvaCXezV2UVuq1g7a0d2IVmCZHZOoyfAkHBzu1625dTRXewAenPoAEPcozarE81UAqy4xnDZ7gW7QzLHzcPXt+cyDoBnHaWZ8O0PdNfgOqexH7U5sW10ZcABCMYCEfWXaVIJJPpc8dBVaXUhNPbq9qve11qKzc9mL209deeqquFyARk7j1MbtDIvvNw9e35zHm4evb85lF53u2Kvark6q2vtWUZNVKWNYwX6u4MhUHpyB59+fScRuI0XanaLqxvKqOd3ZizYwP1VKiw5HeoGRyy3aGZbebh69vzmQuhB6WWH3WGUum8pGLMzEbEq1VzYA5V13Guj2jKpYfgfCYuHbqGpVnZU0+h7W5FA2u9hySeWc5rtPx9pl3SGZ0Hm4evb85jzcPXt+cznKeO3mq9w6MwTTBFCgrXdqDnZ4sqrbQeZyeZ5ZwMrau6yutBawL656xYqqpNdDWMwIIxjNLLy6gjxMbpDMvvNw9e35zHm4evb85mvodS51N6WH6gQogA27HBw+7qW3LYCD02jA7zZzHBFuzU83D17fnMebh69vzmbUmMELs1PNw9e35zHm4evb85m1EYIXZq+bh69vzmPNw9e35zNuRGERdmr5uHr2/OY83D17fnM2ojBC7NXzcPXt+cx5uHr2/OZtyIwiLs1k0ABB32HHcXJHxETaiVJLgLiIiUgiIgCIiAIiIAiIgCIiAap0Ne5z2aZcDedoy/d6Rx6XLxmdqgWBIBIzg45jOM4PdEQDANFXvQ7EyoO07Rlf6pxy6np4z61mlSwAWIr4YEblDYPTIz7CR8ZMQD6qpVV2qoC8/RAAHU90wU8PqWpkWusIwO5QqhW5Y5rjB5coiAH4fVtVezTaGBC7VwDjqBjr7ZmbTqc5VTllY5A5lcFSfEjaMHuwJMQDFqNDWybWRCu7dtKgjcWyTgjGcknPtM+hpE7Rm2LuKhS20ZI8CeuOQ5eyIgH1pKFRAEVVHXCgAc+Z5CYW0FebPwafhB6for6fX6/L0vjEQDJ9DTaF2JgKQBtGACMEAdwI5YgaRO0DbF3BcBtoyB4A9QPZEQD5r4fWA2K0G/IbCqN2SSd3Ln1PXxMyNp137tq7ipXdgZ25B2564z3SYgGOjQ1ooVa0UZU4CgDK4wcAdRgfZJbSphfQX0W3L6I9FiTlh4HmeftMRAJ02mRCxRVUsxLFQBk+Jx1MzxEAREQBERAEREAREQBERAEREA//2Q==">
            <a:hlinkClick r:id="rId2"/>
          </p:cNvPr>
          <p:cNvSpPr>
            <a:spLocks noChangeAspect="1" noChangeArrowheads="1"/>
          </p:cNvSpPr>
          <p:nvPr/>
        </p:nvSpPr>
        <p:spPr bwMode="auto">
          <a:xfrm>
            <a:off x="28575" y="-966788"/>
            <a:ext cx="4762500" cy="2028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0" name="Picture 6" descr="http://www.fspn.org/honkamp/2008honkamp_logo.gif"/>
          <p:cNvPicPr>
            <a:picLocks noChangeAspect="1" noChangeArrowheads="1"/>
          </p:cNvPicPr>
          <p:nvPr/>
        </p:nvPicPr>
        <p:blipFill>
          <a:blip r:embed="rId3" cstate="print"/>
          <a:srcRect/>
          <a:stretch>
            <a:fillRect/>
          </a:stretch>
        </p:blipFill>
        <p:spPr bwMode="auto">
          <a:xfrm>
            <a:off x="381000" y="2286000"/>
            <a:ext cx="3666007" cy="1561719"/>
          </a:xfrm>
          <a:prstGeom prst="rect">
            <a:avLst/>
          </a:prstGeom>
          <a:noFill/>
        </p:spPr>
      </p:pic>
      <p:pic>
        <p:nvPicPr>
          <p:cNvPr id="21512" name="Picture 8" descr="http://cbnet/intranet/documents/210/1226/CB_StackBLK.jpg"/>
          <p:cNvPicPr>
            <a:picLocks noChangeAspect="1" noChangeArrowheads="1"/>
          </p:cNvPicPr>
          <p:nvPr/>
        </p:nvPicPr>
        <p:blipFill>
          <a:blip r:embed="rId4" cstate="print"/>
          <a:srcRect/>
          <a:stretch>
            <a:fillRect/>
          </a:stretch>
        </p:blipFill>
        <p:spPr bwMode="auto">
          <a:xfrm>
            <a:off x="5181600" y="2362200"/>
            <a:ext cx="3581400" cy="1490325"/>
          </a:xfrm>
          <a:prstGeom prst="rect">
            <a:avLst/>
          </a:prstGeom>
          <a:noFill/>
        </p:spPr>
      </p:pic>
      <p:sp>
        <p:nvSpPr>
          <p:cNvPr id="7" name="Title 6"/>
          <p:cNvSpPr>
            <a:spLocks noGrp="1"/>
          </p:cNvSpPr>
          <p:nvPr>
            <p:ph type="ctrTitle"/>
          </p:nvPr>
        </p:nvSpPr>
        <p:spPr>
          <a:xfrm>
            <a:off x="0" y="2130425"/>
            <a:ext cx="9144000" cy="2136775"/>
          </a:xfrm>
        </p:spPr>
        <p:txBody>
          <a:bodyPr/>
          <a:lstStyle/>
          <a:p>
            <a:pPr algn="ctr"/>
            <a:r>
              <a:rPr lang="en-US" sz="4400" dirty="0" smtClean="0"/>
              <a:t>&amp;</a:t>
            </a:r>
            <a:endParaRPr lang="en-US" sz="4400" dirty="0"/>
          </a:p>
        </p:txBody>
      </p:sp>
      <p:sp>
        <p:nvSpPr>
          <p:cNvPr id="8" name="TextBox 7"/>
          <p:cNvSpPr txBox="1"/>
          <p:nvPr/>
        </p:nvSpPr>
        <p:spPr>
          <a:xfrm>
            <a:off x="0" y="4114800"/>
            <a:ext cx="9144000" cy="769441"/>
          </a:xfrm>
          <a:prstGeom prst="rect">
            <a:avLst/>
          </a:prstGeom>
          <a:noFill/>
        </p:spPr>
        <p:txBody>
          <a:bodyPr wrap="square" rtlCol="0">
            <a:spAutoFit/>
          </a:bodyPr>
          <a:lstStyle/>
          <a:p>
            <a:pPr algn="ctr"/>
            <a:r>
              <a:rPr lang="en-US" sz="4400" dirty="0" smtClean="0">
                <a:solidFill>
                  <a:srgbClr val="1F497D"/>
                </a:solidFill>
              </a:rPr>
              <a:t>Strategy Meeting</a:t>
            </a:r>
            <a:endParaRPr lang="en-US" sz="4400"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391400" cy="5181600"/>
          </a:xfrm>
        </p:spPr>
        <p:txBody>
          <a:bodyPr/>
          <a:lstStyle/>
          <a:p>
            <a:pPr algn="ctr"/>
            <a:endParaRPr lang="en-US" sz="3000" dirty="0" smtClean="0"/>
          </a:p>
          <a:p>
            <a:pPr algn="ctr"/>
            <a:endParaRPr lang="en-US" sz="3000" dirty="0" smtClean="0"/>
          </a:p>
          <a:p>
            <a:pPr algn="ctr"/>
            <a:endParaRPr lang="en-US" sz="4000" b="1" dirty="0" smtClean="0"/>
          </a:p>
          <a:p>
            <a:pPr algn="ctr"/>
            <a:r>
              <a:rPr lang="en-US" sz="2800" b="0" dirty="0" smtClean="0"/>
              <a:t>Cottingham &amp; Butler </a:t>
            </a:r>
          </a:p>
          <a:p>
            <a:pPr algn="ctr"/>
            <a:r>
              <a:rPr lang="en-US" sz="2800" b="0" dirty="0" smtClean="0"/>
              <a:t>Risk Management Assessment</a:t>
            </a:r>
          </a:p>
          <a:p>
            <a:pPr algn="ctr"/>
            <a:r>
              <a:rPr lang="en-US" sz="2800" b="0" dirty="0" smtClean="0"/>
              <a:t>Captives</a:t>
            </a:r>
          </a:p>
          <a:p>
            <a:pPr algn="ctr"/>
            <a:r>
              <a:rPr lang="en-US" sz="2800" b="0" dirty="0" smtClean="0"/>
              <a:t>VIP Client Services</a:t>
            </a:r>
          </a:p>
          <a:p>
            <a:pPr algn="ctr"/>
            <a:endParaRPr lang="en-US" sz="3000" b="0" dirty="0" smtClean="0"/>
          </a:p>
          <a:p>
            <a:pPr algn="ctr"/>
            <a:r>
              <a:rPr lang="en-US" sz="2400" b="0" dirty="0" smtClean="0">
                <a:solidFill>
                  <a:schemeClr val="tx1"/>
                </a:solidFill>
              </a:rPr>
              <a:t>-Brad Plummer</a:t>
            </a:r>
          </a:p>
          <a:p>
            <a:endParaRPr lang="en-US" dirty="0"/>
          </a:p>
        </p:txBody>
      </p:sp>
      <p:pic>
        <p:nvPicPr>
          <p:cNvPr id="3074" name="Picture 2" descr="BuildingPerspectiveUp"/>
          <p:cNvPicPr>
            <a:picLocks noChangeAspect="1" noChangeArrowheads="1"/>
          </p:cNvPicPr>
          <p:nvPr/>
        </p:nvPicPr>
        <p:blipFill>
          <a:blip r:embed="rId2" cstate="print"/>
          <a:srcRect/>
          <a:stretch>
            <a:fillRect/>
          </a:stretch>
        </p:blipFill>
        <p:spPr bwMode="auto">
          <a:xfrm>
            <a:off x="914400" y="1295400"/>
            <a:ext cx="7543800" cy="110217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Management Assessment</a:t>
            </a:r>
            <a:endParaRPr lang="en-US" dirty="0"/>
          </a:p>
        </p:txBody>
      </p:sp>
      <p:sp>
        <p:nvSpPr>
          <p:cNvPr id="3" name="Content Placeholder 2"/>
          <p:cNvSpPr>
            <a:spLocks noGrp="1"/>
          </p:cNvSpPr>
          <p:nvPr>
            <p:ph idx="1"/>
          </p:nvPr>
        </p:nvSpPr>
        <p:spPr>
          <a:xfrm>
            <a:off x="3124200" y="1371600"/>
            <a:ext cx="5715000" cy="5029200"/>
          </a:xfrm>
        </p:spPr>
        <p:txBody>
          <a:bodyPr/>
          <a:lstStyle/>
          <a:p>
            <a:pPr>
              <a:buClrTx/>
              <a:buFont typeface="Arial" pitchFamily="34" charset="0"/>
              <a:buChar char="•"/>
            </a:pPr>
            <a:r>
              <a:rPr lang="en-US" sz="1600" b="0" dirty="0" smtClean="0">
                <a:solidFill>
                  <a:schemeClr val="tx1"/>
                </a:solidFill>
              </a:rPr>
              <a:t>Rather than a one-size-fits-all approach, our proprietary Risk Management Assessment (RMA) process provides a complete roadmap for optimizing each client’s unique insurance program across coverage, risk transfer options, claims management, and loss prevention.</a:t>
            </a:r>
          </a:p>
          <a:p>
            <a:endParaRPr lang="en-US" sz="1600" b="0" dirty="0" smtClean="0">
              <a:solidFill>
                <a:schemeClr val="tx1"/>
              </a:solidFill>
            </a:endParaRPr>
          </a:p>
          <a:p>
            <a:pPr>
              <a:buClrTx/>
              <a:buFont typeface="Arial" pitchFamily="34" charset="0"/>
              <a:buChar char="•"/>
            </a:pPr>
            <a:r>
              <a:rPr lang="en-US" sz="1600" b="0" dirty="0" smtClean="0">
                <a:solidFill>
                  <a:schemeClr val="tx1"/>
                </a:solidFill>
              </a:rPr>
              <a:t>Program Design - is your program the best for you?</a:t>
            </a:r>
          </a:p>
          <a:p>
            <a:pPr>
              <a:buClrTx/>
              <a:buFont typeface="Arial" pitchFamily="34" charset="0"/>
              <a:buChar char="•"/>
            </a:pPr>
            <a:r>
              <a:rPr lang="en-US" sz="1600" b="0" dirty="0" smtClean="0">
                <a:solidFill>
                  <a:schemeClr val="tx1"/>
                </a:solidFill>
              </a:rPr>
              <a:t>Coverage Review – what is really in those policies?</a:t>
            </a:r>
          </a:p>
          <a:p>
            <a:pPr>
              <a:buClrTx/>
              <a:buFont typeface="Arial" pitchFamily="34" charset="0"/>
              <a:buChar char="•"/>
            </a:pPr>
            <a:r>
              <a:rPr lang="en-US" sz="1600" b="0" dirty="0" smtClean="0">
                <a:solidFill>
                  <a:schemeClr val="tx1"/>
                </a:solidFill>
              </a:rPr>
              <a:t>Claims Analysis – what is driving direct and indirect costs?</a:t>
            </a:r>
          </a:p>
          <a:p>
            <a:pPr>
              <a:buClrTx/>
              <a:buFont typeface="Arial" pitchFamily="34" charset="0"/>
              <a:buChar char="•"/>
            </a:pPr>
            <a:r>
              <a:rPr lang="en-US" sz="1600" b="0" dirty="0" smtClean="0">
                <a:solidFill>
                  <a:schemeClr val="tx1"/>
                </a:solidFill>
              </a:rPr>
              <a:t>Safety Assessment – preventing claims from occurring in the first place?</a:t>
            </a:r>
          </a:p>
          <a:p>
            <a:pPr>
              <a:buClrTx/>
              <a:buFont typeface="Arial" pitchFamily="34" charset="0"/>
              <a:buChar char="•"/>
            </a:pPr>
            <a:r>
              <a:rPr lang="en-US" sz="1600" b="0" dirty="0" smtClean="0">
                <a:solidFill>
                  <a:schemeClr val="tx1"/>
                </a:solidFill>
              </a:rPr>
              <a:t>Risk Management – how good is your Risk Management functions and processes?</a:t>
            </a:r>
          </a:p>
          <a:p>
            <a:pPr>
              <a:buClrTx/>
              <a:buFont typeface="Arial" pitchFamily="34" charset="0"/>
              <a:buChar char="•"/>
            </a:pPr>
            <a:r>
              <a:rPr lang="en-US" sz="1600" b="0" dirty="0" smtClean="0">
                <a:solidFill>
                  <a:schemeClr val="tx1"/>
                </a:solidFill>
              </a:rPr>
              <a:t>Contact: </a:t>
            </a:r>
            <a:r>
              <a:rPr lang="en-US" sz="1600" b="0" dirty="0" smtClean="0">
                <a:solidFill>
                  <a:schemeClr val="tx1"/>
                </a:solidFill>
                <a:cs typeface="Calibri" pitchFamily="34" charset="0"/>
              </a:rPr>
              <a:t>Jeffrey Bair, Risk Management Sales Executive</a:t>
            </a:r>
          </a:p>
          <a:p>
            <a:pPr algn="ctr">
              <a:buClrTx/>
            </a:pPr>
            <a:r>
              <a:rPr lang="en-US" sz="1600" b="0" dirty="0" smtClean="0">
                <a:solidFill>
                  <a:schemeClr val="tx1"/>
                </a:solidFill>
                <a:cs typeface="Calibri" pitchFamily="34" charset="0"/>
              </a:rPr>
              <a:t>563-587-5138, </a:t>
            </a:r>
            <a:r>
              <a:rPr lang="en-US" sz="1600" b="0" u="sng" dirty="0" smtClean="0">
                <a:solidFill>
                  <a:schemeClr val="tx1"/>
                </a:solidFill>
                <a:cs typeface="Calibri" pitchFamily="34" charset="0"/>
              </a:rPr>
              <a:t>jbair@cottinghambutler.com</a:t>
            </a:r>
            <a:r>
              <a:rPr lang="en-US" sz="1600" b="0" dirty="0" smtClean="0">
                <a:solidFill>
                  <a:schemeClr val="tx1"/>
                </a:solidFill>
                <a:cs typeface="Calibri" pitchFamily="34" charset="0"/>
              </a:rPr>
              <a:t> </a:t>
            </a:r>
          </a:p>
          <a:p>
            <a:pPr>
              <a:buClrTx/>
              <a:buFont typeface="Arial" pitchFamily="34" charset="0"/>
              <a:buChar char="•"/>
            </a:pPr>
            <a:endParaRPr lang="en-US" sz="1600" b="0" dirty="0" smtClean="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228600" y="1143000"/>
            <a:ext cx="2674891" cy="1709109"/>
          </a:xfrm>
          <a:prstGeom prst="rect">
            <a:avLst/>
          </a:prstGeom>
          <a:noFill/>
          <a:ln w="9525">
            <a:noFill/>
            <a:miter lim="800000"/>
            <a:headEnd/>
            <a:tailEnd/>
          </a:ln>
        </p:spPr>
      </p:pic>
      <p:sp>
        <p:nvSpPr>
          <p:cNvPr id="5" name="Rectangle 4"/>
          <p:cNvSpPr/>
          <p:nvPr/>
        </p:nvSpPr>
        <p:spPr>
          <a:xfrm>
            <a:off x="228600" y="3048000"/>
            <a:ext cx="2590800" cy="3308598"/>
          </a:xfrm>
          <a:prstGeom prst="rect">
            <a:avLst/>
          </a:prstGeom>
          <a:ln>
            <a:solidFill>
              <a:schemeClr val="tx1"/>
            </a:solidFill>
          </a:ln>
        </p:spPr>
        <p:txBody>
          <a:bodyPr wrap="square">
            <a:spAutoFit/>
          </a:bodyPr>
          <a:lstStyle/>
          <a:p>
            <a:r>
              <a:rPr lang="en-US" sz="1100" b="1" dirty="0" smtClean="0"/>
              <a:t>ISSUE: Bought flood insurance for</a:t>
            </a:r>
          </a:p>
          <a:p>
            <a:r>
              <a:rPr lang="en-US" sz="1100" dirty="0" smtClean="0"/>
              <a:t>10 years but policy contained a</a:t>
            </a:r>
          </a:p>
          <a:p>
            <a:r>
              <a:rPr lang="en-US" sz="1100" dirty="0" smtClean="0"/>
              <a:t>flood exclusion</a:t>
            </a:r>
          </a:p>
          <a:p>
            <a:r>
              <a:rPr lang="en-US" sz="1100" b="1" dirty="0" smtClean="0"/>
              <a:t>OUTCOME: $25 million exposure</a:t>
            </a:r>
          </a:p>
          <a:p>
            <a:r>
              <a:rPr lang="en-US" sz="1100" dirty="0" smtClean="0"/>
              <a:t>corrected!</a:t>
            </a:r>
          </a:p>
          <a:p>
            <a:endParaRPr lang="en-US" sz="1100" dirty="0" smtClean="0"/>
          </a:p>
          <a:p>
            <a:endParaRPr lang="en-US" sz="1100" dirty="0" smtClean="0"/>
          </a:p>
          <a:p>
            <a:r>
              <a:rPr lang="en-US" sz="1100" b="1" dirty="0" smtClean="0"/>
              <a:t>ISSUE: Business Interruption and</a:t>
            </a:r>
          </a:p>
          <a:p>
            <a:r>
              <a:rPr lang="en-US" sz="1100" dirty="0" smtClean="0"/>
              <a:t>Extra Expense were under</a:t>
            </a:r>
          </a:p>
          <a:p>
            <a:r>
              <a:rPr lang="en-US" sz="1100" dirty="0" smtClean="0"/>
              <a:t>Calculated</a:t>
            </a:r>
          </a:p>
          <a:p>
            <a:r>
              <a:rPr lang="en-US" sz="1100" b="1" dirty="0" smtClean="0"/>
              <a:t>OUTCOME: $32 million exposure</a:t>
            </a:r>
          </a:p>
          <a:p>
            <a:r>
              <a:rPr lang="en-US" sz="1100" dirty="0" smtClean="0"/>
              <a:t>corrected!</a:t>
            </a:r>
          </a:p>
          <a:p>
            <a:endParaRPr lang="en-US" sz="1100" dirty="0" smtClean="0"/>
          </a:p>
          <a:p>
            <a:endParaRPr lang="en-US" sz="1100" dirty="0" smtClean="0"/>
          </a:p>
          <a:p>
            <a:r>
              <a:rPr lang="en-US" sz="1100" b="1" dirty="0" smtClean="0"/>
              <a:t>ACTION: Closed $142,000 in open</a:t>
            </a:r>
          </a:p>
          <a:p>
            <a:r>
              <a:rPr lang="en-US" sz="1100" dirty="0" smtClean="0"/>
              <a:t>workers compensation reserves</a:t>
            </a:r>
          </a:p>
          <a:p>
            <a:r>
              <a:rPr lang="en-US" sz="1100" b="1" dirty="0" smtClean="0"/>
              <a:t>RESULT: Saved $43,000 in premium</a:t>
            </a:r>
          </a:p>
          <a:p>
            <a:r>
              <a:rPr lang="en-US" sz="1100" dirty="0" smtClean="0"/>
              <a:t>costs &amp; recovered an extra 11% in</a:t>
            </a:r>
          </a:p>
          <a:p>
            <a:r>
              <a:rPr lang="en-US" sz="1100" dirty="0" smtClean="0"/>
              <a:t>premium savings</a:t>
            </a:r>
            <a:endParaRPr lang="en-US" sz="1100" dirty="0"/>
          </a:p>
        </p:txBody>
      </p:sp>
      <p:cxnSp>
        <p:nvCxnSpPr>
          <p:cNvPr id="7" name="Straight Connector 6"/>
          <p:cNvCxnSpPr/>
          <p:nvPr/>
        </p:nvCxnSpPr>
        <p:spPr>
          <a:xfrm>
            <a:off x="304800" y="4038600"/>
            <a:ext cx="25146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04800" y="5257800"/>
            <a:ext cx="25146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Owned Group Captives Advantage</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Clients Currently Paying Guaranteed Cost</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Captive Program</a:t>
            </a:r>
            <a:endParaRPr lang="en-US" dirty="0"/>
          </a:p>
        </p:txBody>
      </p:sp>
      <p:grpSp>
        <p:nvGrpSpPr>
          <p:cNvPr id="11" name="Group 10"/>
          <p:cNvGrpSpPr/>
          <p:nvPr/>
        </p:nvGrpSpPr>
        <p:grpSpPr>
          <a:xfrm>
            <a:off x="838200" y="1600200"/>
            <a:ext cx="4661647" cy="1981200"/>
            <a:chOff x="685800" y="2286000"/>
            <a:chExt cx="4661647" cy="1981200"/>
          </a:xfrm>
        </p:grpSpPr>
        <p:pic>
          <p:nvPicPr>
            <p:cNvPr id="2050" name="Picture 2" descr="http://s.wsj.net/public/resources/images/OB-IG686_counte_H_20100423124152.jpg">
              <a:hlinkClick r:id="rId2"/>
            </p:cNvPr>
            <p:cNvPicPr>
              <a:picLocks noChangeAspect="1" noChangeArrowheads="1"/>
            </p:cNvPicPr>
            <p:nvPr/>
          </p:nvPicPr>
          <p:blipFill>
            <a:blip r:embed="rId3" cstate="print"/>
            <a:srcRect l="1214" t="20045" r="1669" b="17995"/>
            <a:stretch>
              <a:fillRect/>
            </a:stretch>
          </p:blipFill>
          <p:spPr bwMode="auto">
            <a:xfrm>
              <a:off x="685800" y="2286000"/>
              <a:ext cx="4661647" cy="1981200"/>
            </a:xfrm>
            <a:prstGeom prst="rect">
              <a:avLst/>
            </a:prstGeom>
            <a:noFill/>
          </p:spPr>
        </p:pic>
        <p:sp>
          <p:nvSpPr>
            <p:cNvPr id="6" name="Rectangle 5"/>
            <p:cNvSpPr/>
            <p:nvPr/>
          </p:nvSpPr>
          <p:spPr>
            <a:xfrm>
              <a:off x="685800" y="2286000"/>
              <a:ext cx="4648200" cy="1981200"/>
            </a:xfrm>
            <a:prstGeom prst="rect">
              <a:avLst/>
            </a:prstGeom>
            <a:solidFill>
              <a:srgbClr val="FD492B">
                <a:alpha val="25882"/>
              </a:srgbClr>
            </a:solidFill>
            <a:ln>
              <a:solidFill>
                <a:srgbClr val="F54D1F">
                  <a:alpha val="2705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838200" y="4419600"/>
            <a:ext cx="4661647" cy="1981200"/>
            <a:chOff x="838200" y="4572000"/>
            <a:chExt cx="4661647" cy="1981200"/>
          </a:xfrm>
        </p:grpSpPr>
        <p:pic>
          <p:nvPicPr>
            <p:cNvPr id="8" name="Picture 2" descr="http://s.wsj.net/public/resources/images/OB-IG686_counte_H_20100423124152.jpg">
              <a:hlinkClick r:id="rId2"/>
            </p:cNvPr>
            <p:cNvPicPr>
              <a:picLocks noChangeAspect="1" noChangeArrowheads="1"/>
            </p:cNvPicPr>
            <p:nvPr/>
          </p:nvPicPr>
          <p:blipFill>
            <a:blip r:embed="rId3" cstate="print"/>
            <a:srcRect l="1214" t="20045" r="1669" b="17995"/>
            <a:stretch>
              <a:fillRect/>
            </a:stretch>
          </p:blipFill>
          <p:spPr bwMode="auto">
            <a:xfrm>
              <a:off x="838200" y="4572000"/>
              <a:ext cx="4661647" cy="1981200"/>
            </a:xfrm>
            <a:prstGeom prst="rect">
              <a:avLst/>
            </a:prstGeom>
            <a:noFill/>
          </p:spPr>
        </p:pic>
        <p:sp>
          <p:nvSpPr>
            <p:cNvPr id="9" name="Rectangle 8"/>
            <p:cNvSpPr/>
            <p:nvPr/>
          </p:nvSpPr>
          <p:spPr>
            <a:xfrm>
              <a:off x="838200" y="4572000"/>
              <a:ext cx="1828800" cy="1981200"/>
            </a:xfrm>
            <a:prstGeom prst="rect">
              <a:avLst/>
            </a:prstGeom>
            <a:solidFill>
              <a:srgbClr val="FD492B">
                <a:alpha val="25882"/>
              </a:srgbClr>
            </a:solidFill>
            <a:ln>
              <a:solidFill>
                <a:srgbClr val="F54D1F">
                  <a:alpha val="2705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4572000"/>
              <a:ext cx="2819400" cy="1981200"/>
            </a:xfrm>
            <a:prstGeom prst="rect">
              <a:avLst/>
            </a:prstGeom>
            <a:solidFill>
              <a:srgbClr val="00FE73">
                <a:alpha val="25490"/>
              </a:srgbClr>
            </a:solidFill>
            <a:ln>
              <a:solidFill>
                <a:srgbClr val="00FE73">
                  <a:alpha val="2705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6044560" y="1923871"/>
            <a:ext cx="2794640" cy="1200329"/>
          </a:xfrm>
          <a:prstGeom prst="rect">
            <a:avLst/>
          </a:prstGeom>
          <a:noFill/>
          <a:ln w="38100">
            <a:solidFill>
              <a:schemeClr val="tx1"/>
            </a:solidFill>
          </a:ln>
        </p:spPr>
        <p:txBody>
          <a:bodyPr wrap="square" rtlCol="0">
            <a:spAutoFit/>
          </a:bodyPr>
          <a:lstStyle/>
          <a:p>
            <a:pPr algn="ctr"/>
            <a:r>
              <a:rPr lang="en-US" dirty="0" smtClean="0"/>
              <a:t>Premium paid is all fixed cost.  Limited opportunity to reduce the insurance spend.</a:t>
            </a:r>
            <a:endParaRPr lang="en-US" dirty="0"/>
          </a:p>
        </p:txBody>
      </p:sp>
      <p:sp>
        <p:nvSpPr>
          <p:cNvPr id="14" name="TextBox 13"/>
          <p:cNvSpPr txBox="1"/>
          <p:nvPr/>
        </p:nvSpPr>
        <p:spPr>
          <a:xfrm>
            <a:off x="6096000" y="4800600"/>
            <a:ext cx="2794640" cy="1200329"/>
          </a:xfrm>
          <a:prstGeom prst="rect">
            <a:avLst/>
          </a:prstGeom>
          <a:noFill/>
          <a:ln w="38100">
            <a:solidFill>
              <a:schemeClr val="tx1"/>
            </a:solidFill>
          </a:ln>
        </p:spPr>
        <p:txBody>
          <a:bodyPr wrap="square" rtlCol="0">
            <a:spAutoFit/>
          </a:bodyPr>
          <a:lstStyle/>
          <a:p>
            <a:pPr algn="ctr"/>
            <a:r>
              <a:rPr lang="en-US" dirty="0" smtClean="0"/>
              <a:t>40-49% in fixed costs.  Leaving an opportunity to get anywhere from 51-60% of the premium back</a:t>
            </a:r>
            <a:endParaRPr lang="en-US" dirty="0"/>
          </a:p>
        </p:txBody>
      </p:sp>
      <p:cxnSp>
        <p:nvCxnSpPr>
          <p:cNvPr id="16" name="Straight Arrow Connector 15"/>
          <p:cNvCxnSpPr>
            <a:stCxn id="13" idx="1"/>
          </p:cNvCxnSpPr>
          <p:nvPr/>
        </p:nvCxnSpPr>
        <p:spPr>
          <a:xfrm flipH="1" flipV="1">
            <a:off x="5562600" y="2514600"/>
            <a:ext cx="481960" cy="94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614040" y="5410200"/>
            <a:ext cx="481960" cy="94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Captive Expertise</a:t>
            </a:r>
            <a:endParaRPr lang="en-US" dirty="0"/>
          </a:p>
        </p:txBody>
      </p:sp>
      <p:sp>
        <p:nvSpPr>
          <p:cNvPr id="3" name="Content Placeholder 2"/>
          <p:cNvSpPr>
            <a:spLocks noGrp="1"/>
          </p:cNvSpPr>
          <p:nvPr>
            <p:ph idx="1"/>
          </p:nvPr>
        </p:nvSpPr>
        <p:spPr/>
        <p:txBody>
          <a:bodyPr/>
          <a:lstStyle/>
          <a:p>
            <a:pPr marL="346075" indent="-346075">
              <a:lnSpc>
                <a:spcPct val="150000"/>
              </a:lnSpc>
              <a:buFont typeface="Arial" pitchFamily="34" charset="0"/>
              <a:buChar char="•"/>
            </a:pPr>
            <a:r>
              <a:rPr lang="en-US" sz="2000" dirty="0" smtClean="0">
                <a:solidFill>
                  <a:schemeClr val="tx2"/>
                </a:solidFill>
              </a:rPr>
              <a:t>C&amp;B has been providing captive solutions since 1993</a:t>
            </a:r>
          </a:p>
          <a:p>
            <a:pPr marL="346075" indent="-346075">
              <a:lnSpc>
                <a:spcPct val="150000"/>
              </a:lnSpc>
              <a:buFont typeface="Arial" pitchFamily="34" charset="0"/>
              <a:buChar char="•"/>
            </a:pPr>
            <a:r>
              <a:rPr lang="en-US" sz="2000" dirty="0" smtClean="0">
                <a:solidFill>
                  <a:schemeClr val="tx2"/>
                </a:solidFill>
              </a:rPr>
              <a:t>Over 150 captive clients</a:t>
            </a:r>
          </a:p>
          <a:p>
            <a:pPr marL="346075" indent="-346075">
              <a:lnSpc>
                <a:spcPct val="150000"/>
              </a:lnSpc>
              <a:buFont typeface="Arial" pitchFamily="34" charset="0"/>
              <a:buChar char="•"/>
            </a:pPr>
            <a:r>
              <a:rPr lang="en-US" sz="2000" dirty="0" smtClean="0">
                <a:solidFill>
                  <a:schemeClr val="tx2"/>
                </a:solidFill>
              </a:rPr>
              <a:t>Over $80,000,000 of dividends returned to our clients</a:t>
            </a:r>
          </a:p>
          <a:p>
            <a:pPr marL="346075" indent="-346075">
              <a:lnSpc>
                <a:spcPct val="150000"/>
              </a:lnSpc>
              <a:buFont typeface="Arial" pitchFamily="34" charset="0"/>
              <a:buChar char="•"/>
            </a:pPr>
            <a:r>
              <a:rPr lang="en-US" sz="2000" dirty="0" smtClean="0">
                <a:solidFill>
                  <a:schemeClr val="tx2"/>
                </a:solidFill>
              </a:rPr>
              <a:t>Most brokers don’t know how captives work and the appropriate way to set them up</a:t>
            </a:r>
          </a:p>
          <a:p>
            <a:pPr marL="346075" indent="-346075">
              <a:lnSpc>
                <a:spcPct val="150000"/>
              </a:lnSpc>
              <a:buFont typeface="Arial" pitchFamily="34" charset="0"/>
              <a:buChar char="•"/>
            </a:pPr>
            <a:r>
              <a:rPr lang="en-US" sz="2000" dirty="0" smtClean="0">
                <a:solidFill>
                  <a:schemeClr val="tx2"/>
                </a:solidFill>
              </a:rPr>
              <a:t>We suggest a seminar specifically for HK partners &amp; managers on member owned group captives</a:t>
            </a:r>
          </a:p>
          <a:p>
            <a:pPr marL="346075" indent="-346075">
              <a:lnSpc>
                <a:spcPct val="150000"/>
              </a:lnSpc>
              <a:buFont typeface="Arial" pitchFamily="34" charset="0"/>
              <a:buChar char="•"/>
            </a:pPr>
            <a:r>
              <a:rPr lang="en-US" sz="2000" dirty="0" smtClean="0">
                <a:solidFill>
                  <a:schemeClr val="tx2"/>
                </a:solidFill>
              </a:rPr>
              <a:t>After seminar we can determine whether or not you would like us to perform a webinar/seminar for your clients.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VIP Client Group Personal Insurance</a:t>
            </a:r>
            <a:endParaRPr lang="en-US" dirty="0"/>
          </a:p>
        </p:txBody>
      </p:sp>
      <p:sp>
        <p:nvSpPr>
          <p:cNvPr id="3" name="Content Placeholder 2"/>
          <p:cNvSpPr>
            <a:spLocks noGrp="1"/>
          </p:cNvSpPr>
          <p:nvPr>
            <p:ph idx="1"/>
          </p:nvPr>
        </p:nvSpPr>
        <p:spPr>
          <a:xfrm>
            <a:off x="3429000" y="2971800"/>
            <a:ext cx="5029200" cy="2514600"/>
          </a:xfrm>
        </p:spPr>
        <p:txBody>
          <a:bodyPr/>
          <a:lstStyle/>
          <a:p>
            <a:pPr>
              <a:buClrTx/>
              <a:buFont typeface="Arial" pitchFamily="34" charset="0"/>
              <a:buChar char="•"/>
            </a:pPr>
            <a:r>
              <a:rPr lang="en-US" sz="1600" b="0" dirty="0" smtClean="0">
                <a:solidFill>
                  <a:schemeClr val="tx1"/>
                </a:solidFill>
              </a:rPr>
              <a:t>Independent Agency Focusing on unique needs of VIP Clients</a:t>
            </a:r>
          </a:p>
          <a:p>
            <a:pPr>
              <a:buClrTx/>
              <a:buFont typeface="Arial" pitchFamily="34" charset="0"/>
              <a:buChar char="•"/>
            </a:pPr>
            <a:r>
              <a:rPr lang="en-US" sz="1600" b="0" dirty="0" smtClean="0">
                <a:solidFill>
                  <a:schemeClr val="tx1"/>
                </a:solidFill>
              </a:rPr>
              <a:t>Thorough Review of Exposure and Current Coverage</a:t>
            </a:r>
          </a:p>
          <a:p>
            <a:pPr>
              <a:buClrTx/>
              <a:buFont typeface="Arial" pitchFamily="34" charset="0"/>
              <a:buChar char="•"/>
            </a:pPr>
            <a:r>
              <a:rPr lang="en-US" sz="1600" b="0" dirty="0" smtClean="0">
                <a:solidFill>
                  <a:schemeClr val="tx1"/>
                </a:solidFill>
              </a:rPr>
              <a:t>Exceptional Service Commitment</a:t>
            </a:r>
          </a:p>
          <a:p>
            <a:pPr>
              <a:buClrTx/>
              <a:buFont typeface="Arial" pitchFamily="34" charset="0"/>
              <a:buChar char="•"/>
            </a:pPr>
            <a:r>
              <a:rPr lang="en-US" sz="1600" b="0" dirty="0" smtClean="0">
                <a:solidFill>
                  <a:schemeClr val="tx1"/>
                </a:solidFill>
              </a:rPr>
              <a:t>Contact: </a:t>
            </a:r>
            <a:r>
              <a:rPr lang="en-US" sz="1600" b="0" dirty="0" smtClean="0">
                <a:solidFill>
                  <a:schemeClr val="tx1"/>
                </a:solidFill>
                <a:cs typeface="Calibri" pitchFamily="34" charset="0"/>
              </a:rPr>
              <a:t>John Van Dyke, Vice President</a:t>
            </a:r>
          </a:p>
          <a:p>
            <a:pPr algn="ctr">
              <a:buClrTx/>
            </a:pPr>
            <a:r>
              <a:rPr lang="en-US" sz="1600" b="0" dirty="0" smtClean="0">
                <a:solidFill>
                  <a:schemeClr val="tx1"/>
                </a:solidFill>
                <a:cs typeface="Calibri" pitchFamily="34" charset="0"/>
              </a:rPr>
              <a:t>   563-587-5461, </a:t>
            </a:r>
            <a:r>
              <a:rPr lang="en-US" sz="1600" b="0" u="sng" dirty="0" smtClean="0">
                <a:solidFill>
                  <a:schemeClr val="tx1"/>
                </a:solidFill>
                <a:cs typeface="Calibri" pitchFamily="34" charset="0"/>
              </a:rPr>
              <a:t>jvandyke@cottinghambutler.com</a:t>
            </a:r>
            <a:r>
              <a:rPr lang="en-US" sz="1600" b="0" dirty="0" smtClean="0">
                <a:solidFill>
                  <a:schemeClr val="tx1"/>
                </a:solidFill>
                <a:cs typeface="Calibri" pitchFamily="34" charset="0"/>
              </a:rPr>
              <a:t> </a:t>
            </a:r>
          </a:p>
          <a:p>
            <a:pPr>
              <a:buClrTx/>
              <a:buFont typeface="Arial" pitchFamily="34" charset="0"/>
              <a:buChar char="•"/>
            </a:pPr>
            <a:endParaRPr lang="en-US" sz="2000" b="0" dirty="0" smtClean="0">
              <a:solidFill>
                <a:schemeClr val="tx1"/>
              </a:solidFill>
            </a:endParaRPr>
          </a:p>
        </p:txBody>
      </p:sp>
      <p:pic>
        <p:nvPicPr>
          <p:cNvPr id="2050" name="Picture 2"/>
          <p:cNvPicPr>
            <a:picLocks noChangeAspect="1" noChangeArrowheads="1"/>
          </p:cNvPicPr>
          <p:nvPr/>
        </p:nvPicPr>
        <p:blipFill>
          <a:blip r:embed="rId2" cstate="print"/>
          <a:stretch>
            <a:fillRect/>
          </a:stretch>
        </p:blipFill>
        <p:spPr bwMode="auto">
          <a:xfrm>
            <a:off x="152400" y="1295401"/>
            <a:ext cx="8534400" cy="1219200"/>
          </a:xfrm>
          <a:prstGeom prst="rect">
            <a:avLst/>
          </a:prstGeom>
          <a:noFill/>
          <a:ln w="9525">
            <a:noFill/>
            <a:miter lim="800000"/>
            <a:headEnd/>
            <a:tailEnd/>
          </a:ln>
        </p:spPr>
      </p:pic>
      <p:sp>
        <p:nvSpPr>
          <p:cNvPr id="5" name="Rectangle 4"/>
          <p:cNvSpPr/>
          <p:nvPr/>
        </p:nvSpPr>
        <p:spPr>
          <a:xfrm>
            <a:off x="228600" y="2743200"/>
            <a:ext cx="2895600" cy="3539430"/>
          </a:xfrm>
          <a:prstGeom prst="rect">
            <a:avLst/>
          </a:prstGeom>
          <a:ln>
            <a:solidFill>
              <a:schemeClr val="tx1"/>
            </a:solidFill>
          </a:ln>
        </p:spPr>
        <p:txBody>
          <a:bodyPr wrap="square">
            <a:spAutoFit/>
          </a:bodyPr>
          <a:lstStyle/>
          <a:p>
            <a:pPr algn="ctr"/>
            <a:r>
              <a:rPr lang="en-US" sz="1400" b="1" dirty="0" smtClean="0"/>
              <a:t>CONSIDER THIS:</a:t>
            </a:r>
          </a:p>
          <a:p>
            <a:pPr algn="ctr"/>
            <a:r>
              <a:rPr lang="en-US" sz="1400" dirty="0" smtClean="0"/>
              <a:t>Are you relying on basic</a:t>
            </a:r>
          </a:p>
          <a:p>
            <a:pPr algn="ctr"/>
            <a:r>
              <a:rPr lang="en-US" sz="1400" dirty="0" smtClean="0"/>
              <a:t>traditional insurance to </a:t>
            </a:r>
            <a:r>
              <a:rPr lang="en-US" sz="1400" b="1" dirty="0" smtClean="0"/>
              <a:t>protect</a:t>
            </a:r>
          </a:p>
          <a:p>
            <a:pPr algn="ctr"/>
            <a:r>
              <a:rPr lang="en-US" sz="1400" b="1" dirty="0" smtClean="0"/>
              <a:t>your growing needs?</a:t>
            </a:r>
          </a:p>
          <a:p>
            <a:pPr algn="ctr"/>
            <a:endParaRPr lang="en-US" sz="1400" b="1" dirty="0" smtClean="0"/>
          </a:p>
          <a:p>
            <a:pPr algn="ctr"/>
            <a:endParaRPr lang="en-US" sz="1400" b="1" dirty="0" smtClean="0"/>
          </a:p>
          <a:p>
            <a:pPr algn="ctr"/>
            <a:r>
              <a:rPr lang="en-US" sz="1400" b="1" dirty="0" smtClean="0"/>
              <a:t>60% of homes across the country</a:t>
            </a:r>
          </a:p>
          <a:p>
            <a:pPr algn="ctr"/>
            <a:r>
              <a:rPr lang="en-US" sz="1400" dirty="0" smtClean="0"/>
              <a:t>are currently underinsured. Is your</a:t>
            </a:r>
          </a:p>
          <a:p>
            <a:pPr algn="ctr"/>
            <a:r>
              <a:rPr lang="en-US" sz="1400" dirty="0" smtClean="0"/>
              <a:t>coverage enough protection to</a:t>
            </a:r>
          </a:p>
          <a:p>
            <a:pPr algn="ctr"/>
            <a:r>
              <a:rPr lang="en-US" sz="1400" dirty="0" smtClean="0"/>
              <a:t>rebuild your home?</a:t>
            </a:r>
          </a:p>
          <a:p>
            <a:pPr algn="ctr"/>
            <a:endParaRPr lang="en-US" sz="1400" dirty="0" smtClean="0"/>
          </a:p>
          <a:p>
            <a:pPr algn="ctr"/>
            <a:endParaRPr lang="en-US" sz="1400" dirty="0" smtClean="0"/>
          </a:p>
          <a:p>
            <a:pPr algn="ctr"/>
            <a:r>
              <a:rPr lang="en-US" sz="1400" b="1" dirty="0" smtClean="0"/>
              <a:t>Million dollar law settlements</a:t>
            </a:r>
          </a:p>
          <a:p>
            <a:pPr algn="ctr"/>
            <a:r>
              <a:rPr lang="en-US" sz="1400" dirty="0" smtClean="0"/>
              <a:t>are on the rise. Could you be an</a:t>
            </a:r>
          </a:p>
          <a:p>
            <a:pPr algn="ctr"/>
            <a:r>
              <a:rPr lang="en-US" sz="1400" dirty="0" smtClean="0"/>
              <a:t>easy target for a big settlement?</a:t>
            </a:r>
            <a:endParaRPr lang="en-US" sz="1400" dirty="0"/>
          </a:p>
        </p:txBody>
      </p:sp>
      <p:cxnSp>
        <p:nvCxnSpPr>
          <p:cNvPr id="7" name="Straight Connector 6"/>
          <p:cNvCxnSpPr/>
          <p:nvPr/>
        </p:nvCxnSpPr>
        <p:spPr>
          <a:xfrm>
            <a:off x="304800" y="3886200"/>
            <a:ext cx="25146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81000" y="5334000"/>
            <a:ext cx="25146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391400" cy="5181600"/>
          </a:xfrm>
        </p:spPr>
        <p:txBody>
          <a:bodyPr/>
          <a:lstStyle/>
          <a:p>
            <a:pPr algn="ctr"/>
            <a:endParaRPr lang="en-US" sz="3000" dirty="0" smtClean="0"/>
          </a:p>
          <a:p>
            <a:pPr algn="ctr"/>
            <a:endParaRPr lang="en-US" sz="3000" dirty="0" smtClean="0"/>
          </a:p>
          <a:p>
            <a:pPr algn="ctr"/>
            <a:endParaRPr lang="en-US" sz="4000" b="1" dirty="0" smtClean="0"/>
          </a:p>
          <a:p>
            <a:pPr algn="ctr"/>
            <a:r>
              <a:rPr lang="en-US" sz="2800" b="0" dirty="0" smtClean="0"/>
              <a:t>Cottingham &amp; Butler </a:t>
            </a:r>
          </a:p>
          <a:p>
            <a:pPr algn="ctr"/>
            <a:r>
              <a:rPr lang="en-US" sz="2800" b="0" dirty="0" smtClean="0"/>
              <a:t>Pay as You Go Worker’s Compensation</a:t>
            </a:r>
          </a:p>
          <a:p>
            <a:pPr algn="ctr"/>
            <a:endParaRPr lang="en-US" sz="3000" b="0" dirty="0" smtClean="0"/>
          </a:p>
          <a:p>
            <a:pPr algn="ctr"/>
            <a:r>
              <a:rPr lang="en-US" sz="2400" b="0" dirty="0" smtClean="0">
                <a:solidFill>
                  <a:schemeClr val="tx1"/>
                </a:solidFill>
              </a:rPr>
              <a:t>-Matt Murray</a:t>
            </a:r>
          </a:p>
          <a:p>
            <a:endParaRPr lang="en-US" dirty="0"/>
          </a:p>
        </p:txBody>
      </p:sp>
      <p:pic>
        <p:nvPicPr>
          <p:cNvPr id="3074" name="Picture 2" descr="BuildingPerspectiveUp"/>
          <p:cNvPicPr>
            <a:picLocks noChangeAspect="1" noChangeArrowheads="1"/>
          </p:cNvPicPr>
          <p:nvPr/>
        </p:nvPicPr>
        <p:blipFill>
          <a:blip r:embed="rId2" cstate="print"/>
          <a:srcRect/>
          <a:stretch>
            <a:fillRect/>
          </a:stretch>
        </p:blipFill>
        <p:spPr bwMode="auto">
          <a:xfrm>
            <a:off x="914400" y="1295400"/>
            <a:ext cx="7543800" cy="110217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Changes to Our Approach</a:t>
            </a:r>
            <a:endParaRPr lang="en-US" dirty="0"/>
          </a:p>
        </p:txBody>
      </p:sp>
      <p:sp>
        <p:nvSpPr>
          <p:cNvPr id="3" name="Content Placeholder 2"/>
          <p:cNvSpPr>
            <a:spLocks noGrp="1"/>
          </p:cNvSpPr>
          <p:nvPr>
            <p:ph idx="1"/>
          </p:nvPr>
        </p:nvSpPr>
        <p:spPr>
          <a:xfrm>
            <a:off x="228600" y="1066800"/>
            <a:ext cx="4419600" cy="5181600"/>
          </a:xfrm>
        </p:spPr>
        <p:txBody>
          <a:bodyPr/>
          <a:lstStyle/>
          <a:p>
            <a:pPr>
              <a:lnSpc>
                <a:spcPct val="150000"/>
              </a:lnSpc>
              <a:buClr>
                <a:srgbClr val="1F497D"/>
              </a:buClr>
              <a:buFont typeface="Arial" pitchFamily="34" charset="0"/>
              <a:buChar char="•"/>
            </a:pPr>
            <a:r>
              <a:rPr lang="en-US" sz="1600" dirty="0" smtClean="0">
                <a:solidFill>
                  <a:schemeClr val="tx2"/>
                </a:solidFill>
              </a:rPr>
              <a:t>Take a mass marketing approach. The success of </a:t>
            </a:r>
            <a:r>
              <a:rPr lang="en-US" sz="1600" dirty="0" err="1" smtClean="0">
                <a:solidFill>
                  <a:schemeClr val="tx2"/>
                </a:solidFill>
              </a:rPr>
              <a:t>PayGo</a:t>
            </a:r>
            <a:r>
              <a:rPr lang="en-US" sz="1600" dirty="0" smtClean="0">
                <a:solidFill>
                  <a:schemeClr val="tx2"/>
                </a:solidFill>
              </a:rPr>
              <a:t> will need to by much more transactional than the previous topics.</a:t>
            </a:r>
          </a:p>
          <a:p>
            <a:pPr>
              <a:lnSpc>
                <a:spcPct val="150000"/>
              </a:lnSpc>
              <a:buClr>
                <a:srgbClr val="1F497D"/>
              </a:buClr>
              <a:buFont typeface="Arial" pitchFamily="34" charset="0"/>
              <a:buChar char="•"/>
            </a:pPr>
            <a:r>
              <a:rPr lang="en-US" sz="1600" dirty="0" smtClean="0">
                <a:solidFill>
                  <a:schemeClr val="tx2"/>
                </a:solidFill>
              </a:rPr>
              <a:t>Target companies from 2 to 50 employees.</a:t>
            </a:r>
          </a:p>
        </p:txBody>
      </p:sp>
      <p:sp>
        <p:nvSpPr>
          <p:cNvPr id="5" name="Content Placeholder 2"/>
          <p:cNvSpPr txBox="1">
            <a:spLocks/>
          </p:cNvSpPr>
          <p:nvPr/>
        </p:nvSpPr>
        <p:spPr bwMode="auto">
          <a:xfrm>
            <a:off x="4724400" y="1066800"/>
            <a:ext cx="441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20000"/>
              </a:spcBef>
              <a:spcAft>
                <a:spcPct val="0"/>
              </a:spcAft>
              <a:buClr>
                <a:srgbClr val="1F497D"/>
              </a:buClr>
              <a:buSzTx/>
              <a:buFont typeface="Arial" pitchFamily="34" charset="0"/>
              <a:buChar char="•"/>
              <a:tabLst/>
              <a:defRPr/>
            </a:pPr>
            <a:r>
              <a:rPr kumimoji="0" lang="en-US" sz="1600" b="1" i="0" u="none" strike="noStrike" kern="0" cap="none" spc="0" normalizeH="0" baseline="0" noProof="0" dirty="0" err="1" smtClean="0">
                <a:ln>
                  <a:noFill/>
                </a:ln>
                <a:solidFill>
                  <a:schemeClr val="tx2"/>
                </a:solidFill>
                <a:effectLst/>
                <a:uLnTx/>
                <a:uFillTx/>
                <a:latin typeface="+mn-lt"/>
                <a:ea typeface="+mn-ea"/>
                <a:cs typeface="Osaka"/>
              </a:rPr>
              <a:t>Honkamp</a:t>
            </a:r>
            <a:r>
              <a:rPr kumimoji="0" lang="en-US" sz="1600" b="1" i="0" u="none" strike="noStrike" kern="0" cap="none" spc="0" normalizeH="0" baseline="0" noProof="0" dirty="0" smtClean="0">
                <a:ln>
                  <a:noFill/>
                </a:ln>
                <a:solidFill>
                  <a:schemeClr val="tx2"/>
                </a:solidFill>
                <a:effectLst/>
                <a:uLnTx/>
                <a:uFillTx/>
                <a:latin typeface="+mn-lt"/>
                <a:ea typeface="+mn-ea"/>
                <a:cs typeface="Osaka"/>
              </a:rPr>
              <a:t> could sends out a letter to introduce the partnership between HK and C&amp;B.  The letter would only collect basic information.</a:t>
            </a:r>
          </a:p>
          <a:p>
            <a:pPr marL="342900" marR="0" lvl="0" indent="-342900" algn="l" defTabSz="914400" rtl="0" eaLnBrk="0" fontAlgn="base" latinLnBrk="0" hangingPunct="0">
              <a:lnSpc>
                <a:spcPct val="150000"/>
              </a:lnSpc>
              <a:spcBef>
                <a:spcPct val="20000"/>
              </a:spcBef>
              <a:spcAft>
                <a:spcPct val="0"/>
              </a:spcAft>
              <a:buClr>
                <a:srgbClr val="1F497D"/>
              </a:buClr>
              <a:buSzTx/>
              <a:buFont typeface="Arial" pitchFamily="34" charset="0"/>
              <a:buChar char="•"/>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Osaka"/>
              </a:rPr>
              <a:t>Once the data is collected, would follow specific</a:t>
            </a:r>
            <a:r>
              <a:rPr kumimoji="0" lang="en-US" sz="1600" b="1" i="0" u="none" strike="noStrike" kern="0" cap="none" spc="0" normalizeH="0" noProof="0" dirty="0" smtClean="0">
                <a:ln>
                  <a:noFill/>
                </a:ln>
                <a:solidFill>
                  <a:schemeClr val="tx2"/>
                </a:solidFill>
                <a:effectLst/>
                <a:uLnTx/>
                <a:uFillTx/>
                <a:latin typeface="+mn-lt"/>
                <a:ea typeface="+mn-ea"/>
                <a:cs typeface="Osaka"/>
              </a:rPr>
              <a:t> date schedule and follow up with all clients 90 days prior to renewal.</a:t>
            </a:r>
            <a:endParaRPr kumimoji="0" lang="en-US" sz="1600" b="1" i="0" u="none" strike="noStrike" kern="0" cap="none" spc="0" normalizeH="0" baseline="0" noProof="0" dirty="0">
              <a:ln>
                <a:noFill/>
              </a:ln>
              <a:solidFill>
                <a:schemeClr val="tx2"/>
              </a:solidFill>
              <a:effectLst/>
              <a:uLnTx/>
              <a:uFillTx/>
              <a:latin typeface="+mn-lt"/>
              <a:ea typeface="+mn-ea"/>
              <a:cs typeface="Osaka"/>
            </a:endParaRPr>
          </a:p>
        </p:txBody>
      </p:sp>
      <p:graphicFrame>
        <p:nvGraphicFramePr>
          <p:cNvPr id="1028" name="Object 4"/>
          <p:cNvGraphicFramePr>
            <a:graphicFrameLocks noChangeAspect="1"/>
          </p:cNvGraphicFramePr>
          <p:nvPr/>
        </p:nvGraphicFramePr>
        <p:xfrm>
          <a:off x="850232" y="4026243"/>
          <a:ext cx="7455568" cy="2514600"/>
        </p:xfrm>
        <a:graphic>
          <a:graphicData uri="http://schemas.openxmlformats.org/presentationml/2006/ole">
            <p:oleObj spid="_x0000_s1028" name="Worksheet" r:id="rId3" imgW="6438833" imgH="2171730" progId="Excel.Sheet.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as You Go Questions</a:t>
            </a:r>
            <a:endParaRPr lang="en-US" dirty="0"/>
          </a:p>
        </p:txBody>
      </p:sp>
      <p:sp>
        <p:nvSpPr>
          <p:cNvPr id="3" name="Content Placeholder 2"/>
          <p:cNvSpPr>
            <a:spLocks noGrp="1"/>
          </p:cNvSpPr>
          <p:nvPr>
            <p:ph idx="1"/>
          </p:nvPr>
        </p:nvSpPr>
        <p:spPr>
          <a:xfrm>
            <a:off x="457200" y="1066800"/>
            <a:ext cx="7772400" cy="5181600"/>
          </a:xfrm>
        </p:spPr>
        <p:txBody>
          <a:bodyPr/>
          <a:lstStyle/>
          <a:p>
            <a:pPr marL="346075" indent="-346075">
              <a:lnSpc>
                <a:spcPct val="150000"/>
              </a:lnSpc>
              <a:buClr>
                <a:srgbClr val="1F497D"/>
              </a:buClr>
              <a:buFont typeface="Arial" pitchFamily="34" charset="0"/>
              <a:buChar char="•"/>
            </a:pPr>
            <a:r>
              <a:rPr lang="en-US" sz="2000" b="0" dirty="0" smtClean="0">
                <a:solidFill>
                  <a:schemeClr val="tx2"/>
                </a:solidFill>
              </a:rPr>
              <a:t>Has your client ever had issues with a 25% down payment?</a:t>
            </a:r>
          </a:p>
          <a:p>
            <a:pPr marL="346075" indent="-346075">
              <a:lnSpc>
                <a:spcPct val="150000"/>
              </a:lnSpc>
              <a:buClr>
                <a:srgbClr val="1F497D"/>
              </a:buClr>
              <a:buFont typeface="Arial" pitchFamily="34" charset="0"/>
              <a:buChar char="•"/>
            </a:pPr>
            <a:r>
              <a:rPr lang="en-US" sz="2000" b="0" dirty="0" smtClean="0">
                <a:solidFill>
                  <a:schemeClr val="tx2"/>
                </a:solidFill>
              </a:rPr>
              <a:t>Have they ever experienced audit issues?  Paid too much premium or not enough?  </a:t>
            </a:r>
          </a:p>
          <a:p>
            <a:pPr marL="346075" indent="-346075">
              <a:lnSpc>
                <a:spcPct val="150000"/>
              </a:lnSpc>
              <a:buClr>
                <a:srgbClr val="1F497D"/>
              </a:buClr>
              <a:buFont typeface="Arial" pitchFamily="34" charset="0"/>
              <a:buChar char="•"/>
            </a:pPr>
            <a:r>
              <a:rPr lang="en-US" sz="2000" b="0" dirty="0" smtClean="0">
                <a:solidFill>
                  <a:schemeClr val="tx2"/>
                </a:solidFill>
              </a:rPr>
              <a:t>Would having the actual premium deducted versus their best guess help their cash flow?  Instead of hoping estimates are correct and waiting to get money back at the end of the year?</a:t>
            </a:r>
          </a:p>
          <a:p>
            <a:pPr marL="346075" indent="-346075">
              <a:lnSpc>
                <a:spcPct val="150000"/>
              </a:lnSpc>
              <a:buClr>
                <a:srgbClr val="1F497D"/>
              </a:buClr>
              <a:buFont typeface="Arial" pitchFamily="34" charset="0"/>
              <a:buChar char="•"/>
            </a:pPr>
            <a:r>
              <a:rPr lang="en-US" sz="2000" b="0" dirty="0" smtClean="0">
                <a:solidFill>
                  <a:schemeClr val="tx2"/>
                </a:solidFill>
              </a:rPr>
              <a:t>Do they have any workers’ compensation issues?  Claims note handled the way they would like?  Carrier issues?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Discussion:  Strategy to Drive Business</a:t>
            </a:r>
          </a:p>
        </p:txBody>
      </p:sp>
      <p:sp>
        <p:nvSpPr>
          <p:cNvPr id="28675" name="Content Placeholder 2"/>
          <p:cNvSpPr>
            <a:spLocks noGrp="1"/>
          </p:cNvSpPr>
          <p:nvPr>
            <p:ph idx="1"/>
          </p:nvPr>
        </p:nvSpPr>
        <p:spPr>
          <a:xfrm>
            <a:off x="533400" y="1219200"/>
            <a:ext cx="4953000" cy="5181600"/>
          </a:xfrm>
        </p:spPr>
        <p:txBody>
          <a:bodyPr/>
          <a:lstStyle/>
          <a:p>
            <a:pPr>
              <a:lnSpc>
                <a:spcPct val="150000"/>
              </a:lnSpc>
              <a:buClrTx/>
              <a:buFont typeface="Arial" pitchFamily="34" charset="0"/>
              <a:buChar char="•"/>
            </a:pPr>
            <a:r>
              <a:rPr lang="en-US" sz="1800" b="0" dirty="0" smtClean="0">
                <a:solidFill>
                  <a:schemeClr val="tx1"/>
                </a:solidFill>
                <a:latin typeface="Calibri" pitchFamily="34" charset="0"/>
                <a:cs typeface="Calibri" pitchFamily="34" charset="0"/>
              </a:rPr>
              <a:t>Cottingham &amp; Butler is willing to provide any additional resources and marketing tools to help drive the referral process</a:t>
            </a:r>
          </a:p>
          <a:p>
            <a:pPr>
              <a:lnSpc>
                <a:spcPct val="150000"/>
              </a:lnSpc>
              <a:buClrTx/>
              <a:buFont typeface="Arial" pitchFamily="34" charset="0"/>
              <a:buChar char="•"/>
            </a:pPr>
            <a:r>
              <a:rPr lang="en-US" sz="1800" b="0" dirty="0" smtClean="0">
                <a:solidFill>
                  <a:schemeClr val="tx1"/>
                </a:solidFill>
                <a:latin typeface="Calibri" pitchFamily="34" charset="0"/>
                <a:cs typeface="Calibri" pitchFamily="34" charset="0"/>
              </a:rPr>
              <a:t>We are interested in knowing what we can do to help our joint success </a:t>
            </a:r>
          </a:p>
          <a:p>
            <a:pPr>
              <a:buClrTx/>
            </a:pPr>
            <a:endParaRPr lang="en-US" sz="1800" b="0" dirty="0" smtClean="0">
              <a:solidFill>
                <a:schemeClr val="tx1"/>
              </a:solidFill>
              <a:latin typeface="Calibri" pitchFamily="34" charset="0"/>
              <a:cs typeface="Calibri" pitchFamily="34" charset="0"/>
            </a:endParaRPr>
          </a:p>
          <a:p>
            <a:pPr>
              <a:buClrTx/>
            </a:pPr>
            <a:r>
              <a:rPr lang="en-US" sz="1800" b="0" dirty="0" smtClean="0">
                <a:solidFill>
                  <a:schemeClr val="tx1"/>
                </a:solidFill>
                <a:latin typeface="Calibri" pitchFamily="34" charset="0"/>
                <a:cs typeface="Calibri" pitchFamily="34" charset="0"/>
              </a:rPr>
              <a:t>Ideas: </a:t>
            </a:r>
          </a:p>
          <a:p>
            <a:pPr>
              <a:buClrTx/>
              <a:buFont typeface="Arial" pitchFamily="34" charset="0"/>
              <a:buChar char="•"/>
            </a:pPr>
            <a:r>
              <a:rPr lang="en-US" sz="1800" b="0" dirty="0" smtClean="0">
                <a:solidFill>
                  <a:schemeClr val="tx1"/>
                </a:solidFill>
                <a:latin typeface="Calibri" pitchFamily="34" charset="0"/>
                <a:cs typeface="Calibri" pitchFamily="34" charset="0"/>
              </a:rPr>
              <a:t>Webinars</a:t>
            </a:r>
          </a:p>
          <a:p>
            <a:pPr>
              <a:buClrTx/>
              <a:buFont typeface="Arial" pitchFamily="34" charset="0"/>
              <a:buChar char="•"/>
            </a:pPr>
            <a:r>
              <a:rPr lang="en-US" sz="1800" b="0" dirty="0" smtClean="0">
                <a:solidFill>
                  <a:schemeClr val="tx1"/>
                </a:solidFill>
                <a:latin typeface="Calibri" pitchFamily="34" charset="0"/>
                <a:cs typeface="Calibri" pitchFamily="34" charset="0"/>
              </a:rPr>
              <a:t>Seminars</a:t>
            </a:r>
          </a:p>
          <a:p>
            <a:pPr>
              <a:buClrTx/>
              <a:buFont typeface="Arial" pitchFamily="34" charset="0"/>
              <a:buChar char="•"/>
            </a:pPr>
            <a:r>
              <a:rPr lang="en-US" sz="1800" b="0" dirty="0" smtClean="0">
                <a:solidFill>
                  <a:schemeClr val="tx1"/>
                </a:solidFill>
                <a:latin typeface="Calibri" pitchFamily="34" charset="0"/>
                <a:cs typeface="Calibri" pitchFamily="34" charset="0"/>
              </a:rPr>
              <a:t>Small group meetings/luncheons</a:t>
            </a:r>
          </a:p>
          <a:p>
            <a:pPr>
              <a:buClrTx/>
              <a:buFont typeface="Arial" pitchFamily="34" charset="0"/>
              <a:buChar char="•"/>
            </a:pPr>
            <a:r>
              <a:rPr lang="en-US" sz="1800" b="0" dirty="0" smtClean="0">
                <a:solidFill>
                  <a:schemeClr val="tx1"/>
                </a:solidFill>
                <a:latin typeface="Calibri" pitchFamily="34" charset="0"/>
                <a:cs typeface="Calibri" pitchFamily="34" charset="0"/>
              </a:rPr>
              <a:t>Calling Scripts</a:t>
            </a:r>
          </a:p>
          <a:p>
            <a:pPr>
              <a:buClrTx/>
              <a:buFont typeface="Arial" pitchFamily="34" charset="0"/>
              <a:buChar char="•"/>
            </a:pPr>
            <a:r>
              <a:rPr lang="en-US" sz="1800" b="0" dirty="0" smtClean="0">
                <a:solidFill>
                  <a:schemeClr val="tx1"/>
                </a:solidFill>
                <a:latin typeface="Calibri" pitchFamily="34" charset="0"/>
                <a:cs typeface="Calibri" pitchFamily="34" charset="0"/>
              </a:rPr>
              <a:t>Letters</a:t>
            </a:r>
          </a:p>
          <a:p>
            <a:pPr>
              <a:buClrTx/>
              <a:buFont typeface="Arial" pitchFamily="34" charset="0"/>
              <a:buChar char="•"/>
            </a:pPr>
            <a:r>
              <a:rPr lang="en-US" sz="1800" b="0" dirty="0" smtClean="0">
                <a:solidFill>
                  <a:schemeClr val="tx1"/>
                </a:solidFill>
                <a:latin typeface="Calibri" pitchFamily="34" charset="0"/>
                <a:cs typeface="Calibri" pitchFamily="34" charset="0"/>
              </a:rPr>
              <a:t>One page sell sheets</a:t>
            </a:r>
          </a:p>
          <a:p>
            <a:pPr>
              <a:buClrTx/>
              <a:buFont typeface="Arial" pitchFamily="34" charset="0"/>
              <a:buChar char="•"/>
            </a:pPr>
            <a:r>
              <a:rPr lang="en-US" sz="1800" b="0" dirty="0" smtClean="0">
                <a:solidFill>
                  <a:schemeClr val="tx1"/>
                </a:solidFill>
                <a:latin typeface="Calibri" pitchFamily="34" charset="0"/>
                <a:cs typeface="Calibri" pitchFamily="34" charset="0"/>
              </a:rPr>
              <a:t>PPT templates</a:t>
            </a:r>
          </a:p>
        </p:txBody>
      </p:sp>
      <p:pic>
        <p:nvPicPr>
          <p:cNvPr id="5" name="Picture 6" descr="https://encrypted-tbn2.gstatic.com/images?q=tbn:ANd9GcS5IP8EKTJ9F0I3SvFvJpcwFx3gcvOBKbhe8e1bRaGwZIVzERR-__Xv0Mvc">
            <a:hlinkClick r:id="rId2"/>
          </p:cNvPr>
          <p:cNvPicPr>
            <a:picLocks noChangeAspect="1" noChangeArrowheads="1"/>
          </p:cNvPicPr>
          <p:nvPr/>
        </p:nvPicPr>
        <p:blipFill>
          <a:blip r:embed="rId3" cstate="print"/>
          <a:srcRect/>
          <a:stretch>
            <a:fillRect/>
          </a:stretch>
        </p:blipFill>
        <p:spPr bwMode="auto">
          <a:xfrm>
            <a:off x="6096000" y="1905000"/>
            <a:ext cx="2324100" cy="3200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a:xfrm>
            <a:off x="76200" y="533400"/>
            <a:ext cx="7772400" cy="304800"/>
          </a:xfrm>
          <a:noFill/>
          <a:ln/>
        </p:spPr>
        <p:txBody>
          <a:bodyPr>
            <a:normAutofit fontScale="90000"/>
          </a:bodyPr>
          <a:lstStyle/>
          <a:p>
            <a:r>
              <a:rPr lang="en-US" sz="2200" dirty="0" smtClean="0">
                <a:solidFill>
                  <a:srgbClr val="354E86"/>
                </a:solidFill>
              </a:rPr>
              <a:t>Questions &amp; Wrap Up</a:t>
            </a:r>
            <a:endParaRPr lang="en-US" dirty="0"/>
          </a:p>
        </p:txBody>
      </p:sp>
      <p:pic>
        <p:nvPicPr>
          <p:cNvPr id="520197" name="Picture 5" descr="Questions"/>
          <p:cNvPicPr>
            <a:picLocks noChangeAspect="1" noChangeArrowheads="1"/>
          </p:cNvPicPr>
          <p:nvPr/>
        </p:nvPicPr>
        <p:blipFill>
          <a:blip r:embed="rId3" cstate="print"/>
          <a:srcRect/>
          <a:stretch>
            <a:fillRect/>
          </a:stretch>
        </p:blipFill>
        <p:spPr bwMode="auto">
          <a:xfrm>
            <a:off x="1590675" y="2687638"/>
            <a:ext cx="5962650" cy="148113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Agenda</a:t>
            </a:r>
            <a:endParaRPr lang="en-US" dirty="0"/>
          </a:p>
        </p:txBody>
      </p:sp>
      <p:sp>
        <p:nvSpPr>
          <p:cNvPr id="3" name="Content Placeholder 2"/>
          <p:cNvSpPr>
            <a:spLocks noGrp="1"/>
          </p:cNvSpPr>
          <p:nvPr>
            <p:ph idx="1"/>
          </p:nvPr>
        </p:nvSpPr>
        <p:spPr>
          <a:xfrm>
            <a:off x="457200" y="1219200"/>
            <a:ext cx="8153400" cy="5181600"/>
          </a:xfrm>
        </p:spPr>
        <p:txBody>
          <a:bodyPr/>
          <a:lstStyle/>
          <a:p>
            <a:pPr marL="565150" indent="-565150">
              <a:lnSpc>
                <a:spcPct val="150000"/>
              </a:lnSpc>
              <a:buClr>
                <a:srgbClr val="1F497D"/>
              </a:buClr>
              <a:buFont typeface="+mj-lt"/>
              <a:buAutoNum type="arabicPeriod"/>
            </a:pPr>
            <a:r>
              <a:rPr lang="en-US" sz="2800" b="0" dirty="0" smtClean="0">
                <a:solidFill>
                  <a:schemeClr val="tx2"/>
                </a:solidFill>
              </a:rPr>
              <a:t>Brief Overview of C&amp;B Services</a:t>
            </a:r>
          </a:p>
          <a:p>
            <a:pPr marL="565150" indent="-565150">
              <a:lnSpc>
                <a:spcPct val="150000"/>
              </a:lnSpc>
              <a:buClr>
                <a:srgbClr val="1F497D"/>
              </a:buClr>
              <a:buFont typeface="+mj-lt"/>
              <a:buAutoNum type="arabicPeriod"/>
            </a:pPr>
            <a:r>
              <a:rPr lang="en-US" sz="2800" b="0" dirty="0" smtClean="0">
                <a:solidFill>
                  <a:schemeClr val="tx2"/>
                </a:solidFill>
              </a:rPr>
              <a:t>Employee Benefit consulting</a:t>
            </a:r>
          </a:p>
          <a:p>
            <a:pPr marL="565150" indent="-565150">
              <a:lnSpc>
                <a:spcPct val="150000"/>
              </a:lnSpc>
              <a:buClr>
                <a:srgbClr val="1F497D"/>
              </a:buClr>
              <a:buFont typeface="+mj-lt"/>
              <a:buAutoNum type="arabicPeriod"/>
            </a:pPr>
            <a:r>
              <a:rPr lang="en-US" sz="2800" b="0" dirty="0" smtClean="0">
                <a:solidFill>
                  <a:schemeClr val="tx2"/>
                </a:solidFill>
              </a:rPr>
              <a:t>Risk Management (RMA and Captives)</a:t>
            </a:r>
          </a:p>
          <a:p>
            <a:pPr marL="565150" indent="-565150">
              <a:lnSpc>
                <a:spcPct val="150000"/>
              </a:lnSpc>
              <a:buClr>
                <a:srgbClr val="1F497D"/>
              </a:buClr>
              <a:buFont typeface="+mj-lt"/>
              <a:buAutoNum type="arabicPeriod"/>
            </a:pPr>
            <a:r>
              <a:rPr lang="en-US" sz="2800" b="0" dirty="0" smtClean="0">
                <a:solidFill>
                  <a:schemeClr val="tx2"/>
                </a:solidFill>
              </a:rPr>
              <a:t>Private Client Group</a:t>
            </a:r>
          </a:p>
          <a:p>
            <a:pPr marL="565150" indent="-565150">
              <a:lnSpc>
                <a:spcPct val="150000"/>
              </a:lnSpc>
              <a:buClr>
                <a:srgbClr val="1F497D"/>
              </a:buClr>
              <a:buFont typeface="+mj-lt"/>
              <a:buAutoNum type="arabicPeriod"/>
            </a:pPr>
            <a:r>
              <a:rPr lang="en-US" sz="2800" b="0" dirty="0" smtClean="0">
                <a:solidFill>
                  <a:schemeClr val="tx2"/>
                </a:solidFill>
              </a:rPr>
              <a:t>Pay as You Go Workers’ Compensation</a:t>
            </a:r>
          </a:p>
          <a:p>
            <a:pPr marL="565150" indent="-565150">
              <a:lnSpc>
                <a:spcPct val="150000"/>
              </a:lnSpc>
              <a:buClr>
                <a:srgbClr val="1F497D"/>
              </a:buClr>
              <a:buFont typeface="+mj-lt"/>
              <a:buAutoNum type="arabicPeriod"/>
            </a:pPr>
            <a:r>
              <a:rPr lang="en-US" sz="2800" b="0" dirty="0" smtClean="0">
                <a:solidFill>
                  <a:schemeClr val="tx2"/>
                </a:solidFill>
              </a:rPr>
              <a:t>Open Discussion</a:t>
            </a:r>
          </a:p>
          <a:p>
            <a:pPr>
              <a:buFont typeface="+mj-lt"/>
              <a:buAutoNum type="arabicPeriod"/>
            </a:pPr>
            <a:endParaRPr lang="en-US" dirty="0" smtClean="0"/>
          </a:p>
          <a:p>
            <a:pPr>
              <a:buFont typeface="+mj-lt"/>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11"/>
          <p:cNvGrpSpPr>
            <a:grpSpLocks/>
          </p:cNvGrpSpPr>
          <p:nvPr/>
        </p:nvGrpSpPr>
        <p:grpSpPr bwMode="auto">
          <a:xfrm>
            <a:off x="0" y="-354013"/>
            <a:ext cx="9144000" cy="7440613"/>
            <a:chOff x="0" y="-354419"/>
            <a:chExt cx="9144000" cy="7441019"/>
          </a:xfrm>
        </p:grpSpPr>
        <p:sp>
          <p:nvSpPr>
            <p:cNvPr id="11" name="TextBox 10"/>
            <p:cNvSpPr txBox="1"/>
            <p:nvPr/>
          </p:nvSpPr>
          <p:spPr>
            <a:xfrm>
              <a:off x="0" y="3531994"/>
              <a:ext cx="9144000" cy="3554606"/>
            </a:xfrm>
            <a:prstGeom prst="rect">
              <a:avLst/>
            </a:prstGeom>
            <a:noFill/>
          </p:spPr>
          <p:txBody>
            <a:bodyPr>
              <a:spAutoFit/>
            </a:bodyPr>
            <a:lstStyle/>
            <a:p>
              <a:pPr algn="ctr">
                <a:defRPr/>
              </a:pPr>
              <a:endParaRPr lang="en-US" sz="22500" dirty="0">
                <a:solidFill>
                  <a:schemeClr val="bg1">
                    <a:lumMod val="95000"/>
                  </a:schemeClr>
                </a:solidFill>
                <a:latin typeface="Century" pitchFamily="18" charset="0"/>
              </a:endParaRPr>
            </a:p>
          </p:txBody>
        </p:sp>
        <p:sp>
          <p:nvSpPr>
            <p:cNvPr id="10" name="TextBox 9"/>
            <p:cNvSpPr txBox="1"/>
            <p:nvPr/>
          </p:nvSpPr>
          <p:spPr>
            <a:xfrm>
              <a:off x="0" y="-354419"/>
              <a:ext cx="9144000" cy="3554607"/>
            </a:xfrm>
            <a:prstGeom prst="rect">
              <a:avLst/>
            </a:prstGeom>
            <a:noFill/>
          </p:spPr>
          <p:txBody>
            <a:bodyPr>
              <a:spAutoFit/>
            </a:bodyPr>
            <a:lstStyle/>
            <a:p>
              <a:pPr algn="ctr">
                <a:defRPr/>
              </a:pPr>
              <a:endParaRPr lang="en-US" sz="22500" dirty="0">
                <a:solidFill>
                  <a:schemeClr val="bg1">
                    <a:lumMod val="95000"/>
                  </a:schemeClr>
                </a:solidFill>
                <a:latin typeface="Century" pitchFamily="18" charset="0"/>
              </a:endParaRPr>
            </a:p>
          </p:txBody>
        </p:sp>
      </p:grpSp>
      <p:sp>
        <p:nvSpPr>
          <p:cNvPr id="2053" name="TextBox 7"/>
          <p:cNvSpPr txBox="1">
            <a:spLocks noChangeArrowheads="1"/>
          </p:cNvSpPr>
          <p:nvPr/>
        </p:nvSpPr>
        <p:spPr bwMode="auto">
          <a:xfrm>
            <a:off x="0" y="533400"/>
            <a:ext cx="9144000" cy="1415772"/>
          </a:xfrm>
          <a:prstGeom prst="rect">
            <a:avLst/>
          </a:prstGeom>
          <a:noFill/>
          <a:ln w="9525">
            <a:noFill/>
            <a:miter lim="800000"/>
            <a:headEnd/>
            <a:tailEnd/>
          </a:ln>
        </p:spPr>
        <p:txBody>
          <a:bodyPr wrap="square">
            <a:spAutoFit/>
          </a:bodyPr>
          <a:lstStyle/>
          <a:p>
            <a:pPr algn="ctr"/>
            <a:endParaRPr lang="en-US" sz="3300" dirty="0" smtClean="0">
              <a:solidFill>
                <a:srgbClr val="1F497D"/>
              </a:solidFill>
            </a:endParaRPr>
          </a:p>
          <a:p>
            <a:pPr algn="ctr"/>
            <a:endParaRPr lang="en-US" sz="3300" dirty="0">
              <a:solidFill>
                <a:srgbClr val="1F497D"/>
              </a:solidFill>
            </a:endParaRPr>
          </a:p>
          <a:p>
            <a:pPr algn="ctr"/>
            <a:endParaRPr lang="en-US" sz="2000" i="1" dirty="0"/>
          </a:p>
        </p:txBody>
      </p:sp>
      <p:sp>
        <p:nvSpPr>
          <p:cNvPr id="2054" name="Rectangle 12"/>
          <p:cNvSpPr>
            <a:spLocks noChangeArrowheads="1"/>
          </p:cNvSpPr>
          <p:nvPr/>
        </p:nvSpPr>
        <p:spPr bwMode="auto">
          <a:xfrm>
            <a:off x="0" y="3124200"/>
            <a:ext cx="9144000" cy="2743200"/>
          </a:xfrm>
          <a:prstGeom prst="rect">
            <a:avLst/>
          </a:prstGeom>
          <a:noFill/>
          <a:ln w="9525">
            <a:noFill/>
            <a:miter lim="800000"/>
            <a:headEnd/>
            <a:tailEnd/>
          </a:ln>
        </p:spPr>
        <p:txBody>
          <a:bodyPr/>
          <a:lstStyle/>
          <a:p>
            <a:pPr algn="ctr"/>
            <a:r>
              <a:rPr lang="en-US" sz="3600" dirty="0" smtClean="0">
                <a:solidFill>
                  <a:srgbClr val="1F497D"/>
                </a:solidFill>
              </a:rPr>
              <a:t>Cottingham &amp; Butler </a:t>
            </a:r>
          </a:p>
          <a:p>
            <a:pPr algn="ctr"/>
            <a:r>
              <a:rPr lang="en-US" sz="3600" dirty="0" smtClean="0">
                <a:solidFill>
                  <a:srgbClr val="1F497D"/>
                </a:solidFill>
              </a:rPr>
              <a:t>Employee Benefit Consulting</a:t>
            </a:r>
          </a:p>
          <a:p>
            <a:pPr algn="ctr"/>
            <a:endParaRPr lang="en-US" sz="3600" dirty="0" smtClean="0">
              <a:solidFill>
                <a:srgbClr val="1F497D"/>
              </a:solidFill>
            </a:endParaRPr>
          </a:p>
          <a:p>
            <a:pPr algn="ctr"/>
            <a:r>
              <a:rPr lang="en-US" sz="1400" dirty="0" smtClean="0">
                <a:solidFill>
                  <a:schemeClr val="accent3">
                    <a:lumMod val="50000"/>
                  </a:schemeClr>
                </a:solidFill>
              </a:rPr>
              <a:t>Presented by:</a:t>
            </a:r>
          </a:p>
          <a:p>
            <a:pPr algn="ctr"/>
            <a:endParaRPr lang="en-US" sz="1400" dirty="0" smtClean="0">
              <a:solidFill>
                <a:schemeClr val="accent3">
                  <a:lumMod val="50000"/>
                </a:schemeClr>
              </a:solidFill>
            </a:endParaRPr>
          </a:p>
          <a:p>
            <a:pPr algn="ctr"/>
            <a:r>
              <a:rPr lang="en-US" dirty="0" smtClean="0">
                <a:solidFill>
                  <a:srgbClr val="1F497D"/>
                </a:solidFill>
              </a:rPr>
              <a:t>Nicole Pfeiffer</a:t>
            </a:r>
          </a:p>
          <a:p>
            <a:pPr algn="ctr"/>
            <a:r>
              <a:rPr lang="en-US" dirty="0" smtClean="0">
                <a:solidFill>
                  <a:srgbClr val="1F497D"/>
                </a:solidFill>
              </a:rPr>
              <a:t>Jane Mueller </a:t>
            </a:r>
          </a:p>
          <a:p>
            <a:pPr algn="ctr"/>
            <a:endParaRPr lang="en-US" dirty="0" smtClean="0">
              <a:solidFill>
                <a:schemeClr val="tx1">
                  <a:lumMod val="75000"/>
                  <a:lumOff val="25000"/>
                </a:schemeClr>
              </a:solidFill>
            </a:endParaRPr>
          </a:p>
          <a:p>
            <a:pPr algn="ctr"/>
            <a:endParaRPr lang="en-US" dirty="0" smtClean="0">
              <a:solidFill>
                <a:schemeClr val="tx1">
                  <a:lumMod val="75000"/>
                  <a:lumOff val="25000"/>
                </a:schemeClr>
              </a:solidFill>
            </a:endParaRPr>
          </a:p>
          <a:p>
            <a:pPr algn="ctr"/>
            <a:endParaRPr lang="en-US" dirty="0" smtClean="0">
              <a:solidFill>
                <a:schemeClr val="tx1">
                  <a:lumMod val="75000"/>
                  <a:lumOff val="25000"/>
                </a:schemeClr>
              </a:solidFill>
            </a:endParaRPr>
          </a:p>
          <a:p>
            <a:pPr algn="ctr"/>
            <a:endParaRPr lang="en-US" dirty="0" smtClean="0">
              <a:solidFill>
                <a:schemeClr val="tx1">
                  <a:lumMod val="75000"/>
                  <a:lumOff val="25000"/>
                </a:schemeClr>
              </a:solidFill>
            </a:endParaRPr>
          </a:p>
          <a:p>
            <a:pPr algn="ctr"/>
            <a:endParaRPr lang="en-US" dirty="0" smtClean="0">
              <a:solidFill>
                <a:schemeClr val="tx1">
                  <a:lumMod val="75000"/>
                  <a:lumOff val="25000"/>
                </a:schemeClr>
              </a:solidFill>
            </a:endParaRPr>
          </a:p>
          <a:p>
            <a:pPr algn="ctr"/>
            <a:r>
              <a:rPr lang="en-US" dirty="0" smtClean="0">
                <a:solidFill>
                  <a:schemeClr val="tx1">
                    <a:lumMod val="75000"/>
                    <a:lumOff val="25000"/>
                  </a:schemeClr>
                </a:solidFill>
              </a:rPr>
              <a:t>  </a:t>
            </a:r>
          </a:p>
          <a:p>
            <a:pPr algn="ctr"/>
            <a:endParaRPr lang="en-US" sz="900" dirty="0" smtClean="0">
              <a:solidFill>
                <a:schemeClr val="tx1">
                  <a:lumMod val="75000"/>
                  <a:lumOff val="25000"/>
                </a:schemeClr>
              </a:solidFill>
            </a:endParaRPr>
          </a:p>
          <a:p>
            <a:pPr algn="ctr"/>
            <a:endParaRPr lang="en-US" dirty="0" smtClean="0">
              <a:solidFill>
                <a:schemeClr val="tx1">
                  <a:lumMod val="75000"/>
                  <a:lumOff val="25000"/>
                </a:schemeClr>
              </a:solidFill>
            </a:endParaRPr>
          </a:p>
          <a:p>
            <a:pPr algn="ctr"/>
            <a:endParaRPr lang="en-US" i="1" dirty="0" smtClean="0">
              <a:solidFill>
                <a:schemeClr val="tx1">
                  <a:lumMod val="75000"/>
                  <a:lumOff val="25000"/>
                </a:schemeClr>
              </a:solidFill>
            </a:endParaRPr>
          </a:p>
          <a:p>
            <a:pPr algn="ctr"/>
            <a:endParaRPr lang="en-US" i="1" dirty="0" smtClean="0">
              <a:solidFill>
                <a:schemeClr val="tx1">
                  <a:lumMod val="75000"/>
                  <a:lumOff val="25000"/>
                </a:schemeClr>
              </a:solidFill>
            </a:endParaRPr>
          </a:p>
          <a:p>
            <a:pPr algn="ctr"/>
            <a:r>
              <a:rPr lang="en-US" dirty="0">
                <a:solidFill>
                  <a:schemeClr val="tx1">
                    <a:lumMod val="75000"/>
                    <a:lumOff val="25000"/>
                  </a:schemeClr>
                </a:solidFill>
              </a:rPr>
              <a:t/>
            </a:r>
            <a:br>
              <a:rPr lang="en-US" dirty="0">
                <a:solidFill>
                  <a:schemeClr val="tx1">
                    <a:lumMod val="75000"/>
                    <a:lumOff val="25000"/>
                  </a:schemeClr>
                </a:solidFill>
              </a:rPr>
            </a:br>
            <a:endParaRPr lang="en-US" sz="2200" b="1" dirty="0">
              <a:solidFill>
                <a:srgbClr val="1F497D"/>
              </a:solidFill>
            </a:endParaRPr>
          </a:p>
        </p:txBody>
      </p:sp>
      <p:sp>
        <p:nvSpPr>
          <p:cNvPr id="8" name="TextBox 7"/>
          <p:cNvSpPr txBox="1"/>
          <p:nvPr/>
        </p:nvSpPr>
        <p:spPr>
          <a:xfrm>
            <a:off x="2057400" y="1981200"/>
            <a:ext cx="4572000" cy="954107"/>
          </a:xfrm>
          <a:prstGeom prst="rect">
            <a:avLst/>
          </a:prstGeom>
          <a:noFill/>
        </p:spPr>
        <p:txBody>
          <a:bodyPr wrap="square" rtlCol="0">
            <a:spAutoFit/>
          </a:bodyPr>
          <a:lstStyle/>
          <a:p>
            <a:r>
              <a:rPr lang="en-US" sz="2800" dirty="0" smtClean="0"/>
              <a:t>		</a:t>
            </a:r>
          </a:p>
          <a:p>
            <a:endParaRPr lang="en-US" sz="2800" dirty="0" smtClean="0"/>
          </a:p>
        </p:txBody>
      </p:sp>
      <p:cxnSp>
        <p:nvCxnSpPr>
          <p:cNvPr id="9" name="Straight Connector 8"/>
          <p:cNvCxnSpPr/>
          <p:nvPr/>
        </p:nvCxnSpPr>
        <p:spPr>
          <a:xfrm>
            <a:off x="1295400" y="4572000"/>
            <a:ext cx="66294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52578" name="Picture 2" descr="PeopleBridge"/>
          <p:cNvPicPr>
            <a:picLocks noChangeAspect="1" noChangeArrowheads="1"/>
          </p:cNvPicPr>
          <p:nvPr/>
        </p:nvPicPr>
        <p:blipFill>
          <a:blip r:embed="rId3" cstate="print"/>
          <a:srcRect/>
          <a:stretch>
            <a:fillRect/>
          </a:stretch>
        </p:blipFill>
        <p:spPr bwMode="auto">
          <a:xfrm>
            <a:off x="685800" y="990600"/>
            <a:ext cx="7877175" cy="1524000"/>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300"/>
            <a:ext cx="7772400" cy="622300"/>
          </a:xfrm>
        </p:spPr>
        <p:txBody>
          <a:bodyPr/>
          <a:lstStyle/>
          <a:p>
            <a:r>
              <a:rPr lang="en-US" dirty="0" smtClean="0"/>
              <a:t>What we do </a:t>
            </a:r>
            <a:endParaRPr lang="en-US" dirty="0"/>
          </a:p>
        </p:txBody>
      </p:sp>
      <p:sp>
        <p:nvSpPr>
          <p:cNvPr id="5" name="Rectangle 4"/>
          <p:cNvSpPr/>
          <p:nvPr/>
        </p:nvSpPr>
        <p:spPr>
          <a:xfrm>
            <a:off x="457200" y="2514600"/>
            <a:ext cx="8153400" cy="3970318"/>
          </a:xfrm>
          <a:prstGeom prst="rect">
            <a:avLst/>
          </a:prstGeom>
        </p:spPr>
        <p:txBody>
          <a:bodyPr wrap="square">
            <a:spAutoFit/>
          </a:bodyPr>
          <a:lstStyle/>
          <a:p>
            <a:pPr marL="234950" indent="-222250">
              <a:buFont typeface="Arial" pitchFamily="34" charset="0"/>
              <a:buChar char="•"/>
            </a:pPr>
            <a:r>
              <a:rPr lang="en-US" dirty="0" smtClean="0">
                <a:latin typeface="Calibri" pitchFamily="34" charset="0"/>
                <a:cs typeface="Calibri" pitchFamily="34" charset="0"/>
              </a:rPr>
              <a:t>Cottingham &amp; Butler is committed to providing top-notch employee benefits solutions to companies across all industries. </a:t>
            </a:r>
          </a:p>
          <a:p>
            <a:pPr marL="692150" lvl="2" indent="-222250">
              <a:buFont typeface="Arial" pitchFamily="34" charset="0"/>
              <a:buChar char="•"/>
            </a:pPr>
            <a:r>
              <a:rPr lang="en-US" dirty="0" smtClean="0">
                <a:latin typeface="Calibri" pitchFamily="34" charset="0"/>
                <a:cs typeface="Calibri" pitchFamily="34" charset="0"/>
              </a:rPr>
              <a:t>Client Size</a:t>
            </a:r>
          </a:p>
          <a:p>
            <a:pPr marL="692150" lvl="2" indent="-222250">
              <a:buFont typeface="Arial" pitchFamily="34" charset="0"/>
              <a:buChar char="•"/>
            </a:pPr>
            <a:r>
              <a:rPr lang="en-US" dirty="0" smtClean="0">
                <a:latin typeface="Calibri" pitchFamily="34" charset="0"/>
                <a:cs typeface="Calibri" pitchFamily="34" charset="0"/>
              </a:rPr>
              <a:t>Industry Targets</a:t>
            </a:r>
          </a:p>
          <a:p>
            <a:pPr marL="692150" lvl="2" indent="-222250">
              <a:buFont typeface="Arial" pitchFamily="34" charset="0"/>
              <a:buChar char="•"/>
            </a:pPr>
            <a:r>
              <a:rPr lang="en-US" dirty="0" smtClean="0">
                <a:latin typeface="Calibri" pitchFamily="34" charset="0"/>
                <a:cs typeface="Calibri" pitchFamily="34" charset="0"/>
              </a:rPr>
              <a:t>Geographic Reach</a:t>
            </a:r>
          </a:p>
          <a:p>
            <a:pPr marL="692150" lvl="2" indent="-222250">
              <a:buFont typeface="Arial" pitchFamily="34" charset="0"/>
              <a:buChar char="•"/>
            </a:pPr>
            <a:endParaRPr lang="en-US" dirty="0" smtClean="0">
              <a:latin typeface="Calibri" pitchFamily="34" charset="0"/>
              <a:cs typeface="Calibri" pitchFamily="34" charset="0"/>
            </a:endParaRPr>
          </a:p>
          <a:p>
            <a:pPr marL="234950" indent="-222250">
              <a:buFont typeface="Arial" pitchFamily="34" charset="0"/>
              <a:buChar char="•"/>
            </a:pPr>
            <a:r>
              <a:rPr lang="en-US" dirty="0" smtClean="0">
                <a:latin typeface="Calibri" pitchFamily="34" charset="0"/>
                <a:cs typeface="Calibri" pitchFamily="34" charset="0"/>
              </a:rPr>
              <a:t>Our experienced consultants provide thoughtful and innovative employee benefit strategies built to meet the needs of each client.</a:t>
            </a:r>
          </a:p>
          <a:p>
            <a:pPr marL="692150" lvl="1" indent="-222250">
              <a:buFont typeface="Arial" pitchFamily="34" charset="0"/>
              <a:buChar char="•"/>
            </a:pPr>
            <a:r>
              <a:rPr lang="en-US" dirty="0" smtClean="0">
                <a:latin typeface="Calibri" pitchFamily="34" charset="0"/>
                <a:cs typeface="Calibri" pitchFamily="34" charset="0"/>
              </a:rPr>
              <a:t>Medical Plans – Self-funded, Fully Insured, HRAs, HSAs </a:t>
            </a:r>
          </a:p>
          <a:p>
            <a:pPr marL="692150" lvl="1" indent="-222250">
              <a:buFont typeface="Arial" pitchFamily="34" charset="0"/>
              <a:buChar char="•"/>
            </a:pPr>
            <a:r>
              <a:rPr lang="en-US" dirty="0" smtClean="0">
                <a:latin typeface="Calibri" pitchFamily="34" charset="0"/>
                <a:cs typeface="Calibri" pitchFamily="34" charset="0"/>
              </a:rPr>
              <a:t>Group Plans – Medical, Dental, Vision, STD, LTD, Life</a:t>
            </a:r>
          </a:p>
          <a:p>
            <a:pPr marL="692150" lvl="1" indent="-222250">
              <a:buFont typeface="Arial" pitchFamily="34" charset="0"/>
              <a:buChar char="•"/>
            </a:pPr>
            <a:r>
              <a:rPr lang="en-US" dirty="0" smtClean="0">
                <a:latin typeface="Calibri" pitchFamily="34" charset="0"/>
                <a:cs typeface="Calibri" pitchFamily="34" charset="0"/>
              </a:rPr>
              <a:t>Voluntary Benefits – Life, AD&amp;D, Long Term Care, Worksite</a:t>
            </a:r>
          </a:p>
          <a:p>
            <a:pPr marL="692150" lvl="1" indent="-222250">
              <a:buFont typeface="Arial" pitchFamily="34" charset="0"/>
              <a:buChar char="•"/>
            </a:pPr>
            <a:r>
              <a:rPr lang="en-US" dirty="0" smtClean="0">
                <a:latin typeface="Calibri" pitchFamily="34" charset="0"/>
                <a:cs typeface="Calibri" pitchFamily="34" charset="0"/>
              </a:rPr>
              <a:t>Retirement Benefits – 401(k) plans, Profit Sharing</a:t>
            </a:r>
          </a:p>
          <a:p>
            <a:pPr marL="692150" lvl="1" indent="-222250">
              <a:buFont typeface="Arial" pitchFamily="34" charset="0"/>
              <a:buChar char="•"/>
            </a:pPr>
            <a:r>
              <a:rPr lang="en-US" dirty="0" smtClean="0">
                <a:latin typeface="Calibri" pitchFamily="34" charset="0"/>
                <a:cs typeface="Calibri" pitchFamily="34" charset="0"/>
              </a:rPr>
              <a:t>Services – Flex, COBRA, FLM, Eligibility Audits, Call Center, Managed Care</a:t>
            </a:r>
          </a:p>
          <a:p>
            <a:pPr marL="692150" lvl="1" indent="-222250">
              <a:buFont typeface="Arial" pitchFamily="34" charset="0"/>
              <a:buChar char="•"/>
            </a:pPr>
            <a:endParaRPr lang="en-US" dirty="0"/>
          </a:p>
        </p:txBody>
      </p:sp>
      <p:pic>
        <p:nvPicPr>
          <p:cNvPr id="185346" name="Picture 2" descr="MeetingRMyellow"/>
          <p:cNvPicPr>
            <a:picLocks noChangeAspect="1" noChangeArrowheads="1"/>
          </p:cNvPicPr>
          <p:nvPr/>
        </p:nvPicPr>
        <p:blipFill>
          <a:blip r:embed="rId2" cstate="print"/>
          <a:srcRect/>
          <a:stretch>
            <a:fillRect/>
          </a:stretch>
        </p:blipFill>
        <p:spPr bwMode="auto">
          <a:xfrm>
            <a:off x="762000" y="1066800"/>
            <a:ext cx="7772400" cy="1219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Brokerage Services Offered</a:t>
            </a:r>
          </a:p>
        </p:txBody>
      </p:sp>
      <p:sp>
        <p:nvSpPr>
          <p:cNvPr id="28675" name="Content Placeholder 2"/>
          <p:cNvSpPr>
            <a:spLocks noGrp="1"/>
          </p:cNvSpPr>
          <p:nvPr>
            <p:ph idx="1"/>
          </p:nvPr>
        </p:nvSpPr>
        <p:spPr>
          <a:xfrm>
            <a:off x="533400" y="2590800"/>
            <a:ext cx="7924800" cy="3810000"/>
          </a:xfrm>
        </p:spPr>
        <p:txBody>
          <a:bodyPr/>
          <a:lstStyle/>
          <a:p>
            <a:pPr>
              <a:buClrTx/>
              <a:buFont typeface="Arial" pitchFamily="34" charset="0"/>
              <a:buChar char="•"/>
            </a:pPr>
            <a:r>
              <a:rPr lang="en-US" sz="1800" b="0" dirty="0" smtClean="0">
                <a:solidFill>
                  <a:schemeClr val="tx1"/>
                </a:solidFill>
                <a:latin typeface="Calibri" pitchFamily="34" charset="0"/>
                <a:cs typeface="Calibri" pitchFamily="34" charset="0"/>
              </a:rPr>
              <a:t>Strategic Benefit Planning- consulting on short and long term strategies tailored to client needs</a:t>
            </a:r>
          </a:p>
          <a:p>
            <a:pPr>
              <a:buClrTx/>
              <a:buFont typeface="Arial" pitchFamily="34" charset="0"/>
              <a:buChar char="•"/>
            </a:pPr>
            <a:r>
              <a:rPr lang="en-US" sz="1800" b="0" dirty="0" smtClean="0">
                <a:solidFill>
                  <a:schemeClr val="tx1"/>
                </a:solidFill>
                <a:latin typeface="Calibri" pitchFamily="34" charset="0"/>
                <a:cs typeface="Calibri" pitchFamily="34" charset="0"/>
              </a:rPr>
              <a:t>Comprehensive Compliance Resources – federal and state legislative changes</a:t>
            </a:r>
          </a:p>
          <a:p>
            <a:pPr>
              <a:buClrTx/>
              <a:buFont typeface="Arial" pitchFamily="34" charset="0"/>
              <a:buChar char="•"/>
            </a:pPr>
            <a:r>
              <a:rPr lang="en-US" sz="1800" b="0" dirty="0" smtClean="0">
                <a:solidFill>
                  <a:schemeClr val="tx1"/>
                </a:solidFill>
                <a:latin typeface="Calibri" pitchFamily="34" charset="0"/>
                <a:cs typeface="Calibri" pitchFamily="34" charset="0"/>
              </a:rPr>
              <a:t>Wellness Strategies – Accountability based wellness, Goal setting, HRAs, coaching, programming, communication, reporting</a:t>
            </a:r>
          </a:p>
          <a:p>
            <a:pPr>
              <a:buClrTx/>
              <a:buFont typeface="Arial" pitchFamily="34" charset="0"/>
              <a:buChar char="•"/>
            </a:pPr>
            <a:r>
              <a:rPr lang="en-US" sz="1800" b="0" dirty="0" smtClean="0">
                <a:solidFill>
                  <a:schemeClr val="tx1"/>
                </a:solidFill>
                <a:latin typeface="Calibri" pitchFamily="34" charset="0"/>
                <a:cs typeface="Calibri" pitchFamily="34" charset="0"/>
              </a:rPr>
              <a:t>Employer and Employee Education &amp; Communication – HR document portal, employee intranet site, in-person presentations, webinars, handbooks, enrollment guides</a:t>
            </a:r>
          </a:p>
          <a:p>
            <a:pPr>
              <a:buClrTx/>
              <a:buFont typeface="Arial" pitchFamily="34" charset="0"/>
              <a:buChar char="•"/>
            </a:pPr>
            <a:r>
              <a:rPr lang="en-US" sz="1800" b="0" dirty="0" smtClean="0">
                <a:solidFill>
                  <a:schemeClr val="tx1"/>
                </a:solidFill>
                <a:latin typeface="Calibri" pitchFamily="34" charset="0"/>
                <a:cs typeface="Calibri" pitchFamily="34" charset="0"/>
              </a:rPr>
              <a:t>Reporting &amp; Tools – monthly reporting, plan benchmarking, plan analysis</a:t>
            </a:r>
          </a:p>
          <a:p>
            <a:pPr>
              <a:buClrTx/>
              <a:buFont typeface="Arial" pitchFamily="34" charset="0"/>
              <a:buChar char="•"/>
            </a:pPr>
            <a:r>
              <a:rPr lang="en-US" sz="1800" b="0" dirty="0" smtClean="0">
                <a:solidFill>
                  <a:schemeClr val="tx1"/>
                </a:solidFill>
                <a:latin typeface="Calibri" pitchFamily="34" charset="0"/>
                <a:cs typeface="Calibri" pitchFamily="34" charset="0"/>
              </a:rPr>
              <a:t>Experienced and Credentialed Team – professionals with advanced degrees and designations</a:t>
            </a:r>
          </a:p>
          <a:p>
            <a:pPr>
              <a:buClrTx/>
              <a:buFont typeface="Arial" pitchFamily="34" charset="0"/>
              <a:buChar char="•"/>
            </a:pPr>
            <a:r>
              <a:rPr lang="en-US" sz="1800" b="0" dirty="0" smtClean="0">
                <a:solidFill>
                  <a:schemeClr val="tx1"/>
                </a:solidFill>
                <a:latin typeface="Calibri" pitchFamily="34" charset="0"/>
                <a:cs typeface="Calibri" pitchFamily="34" charset="0"/>
              </a:rPr>
              <a:t>Fee Disclosure – transparent and flexible </a:t>
            </a:r>
          </a:p>
        </p:txBody>
      </p:sp>
      <p:pic>
        <p:nvPicPr>
          <p:cNvPr id="171010" name="Picture 2" descr="HallBlur"/>
          <p:cNvPicPr>
            <a:picLocks noChangeAspect="1" noChangeArrowheads="1"/>
          </p:cNvPicPr>
          <p:nvPr/>
        </p:nvPicPr>
        <p:blipFill>
          <a:blip r:embed="rId2" cstate="print"/>
          <a:srcRect/>
          <a:stretch>
            <a:fillRect/>
          </a:stretch>
        </p:blipFill>
        <p:spPr bwMode="auto">
          <a:xfrm>
            <a:off x="914400" y="1219200"/>
            <a:ext cx="7419975" cy="1066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F497D"/>
                </a:solidFill>
              </a:rPr>
              <a:t>How is Your Employee Benefit Plan Performing? </a:t>
            </a:r>
            <a:endParaRPr lang="en-US" b="1" dirty="0">
              <a:solidFill>
                <a:srgbClr val="1F497D"/>
              </a:solidFill>
            </a:endParaRPr>
          </a:p>
        </p:txBody>
      </p:sp>
      <p:sp>
        <p:nvSpPr>
          <p:cNvPr id="6" name="Content Placeholder 5"/>
          <p:cNvSpPr>
            <a:spLocks noGrp="1"/>
          </p:cNvSpPr>
          <p:nvPr>
            <p:ph sz="half" idx="1"/>
          </p:nvPr>
        </p:nvSpPr>
        <p:spPr>
          <a:xfrm>
            <a:off x="533400" y="4724400"/>
            <a:ext cx="8305800" cy="1295400"/>
          </a:xfrm>
          <a:ln>
            <a:noFill/>
          </a:ln>
        </p:spPr>
        <p:txBody>
          <a:bodyPr/>
          <a:lstStyle/>
          <a:p>
            <a:pPr marL="284163" indent="-284163">
              <a:buClr>
                <a:srgbClr val="1F497D"/>
              </a:buClr>
              <a:buFont typeface="Arial" pitchFamily="34" charset="0"/>
              <a:buChar char="•"/>
            </a:pPr>
            <a:r>
              <a:rPr lang="en-US" sz="1800" b="0" dirty="0" smtClean="0">
                <a:solidFill>
                  <a:schemeClr val="tx1"/>
                </a:solidFill>
                <a:latin typeface="Calibri" pitchFamily="34" charset="0"/>
                <a:cs typeface="Calibri" pitchFamily="34" charset="0"/>
              </a:rPr>
              <a:t>Are you in need of a second opinion on your employee benefit offering? </a:t>
            </a:r>
          </a:p>
          <a:p>
            <a:pPr marL="284163" indent="-284163">
              <a:buClr>
                <a:srgbClr val="1F497D"/>
              </a:buClr>
              <a:buFont typeface="Arial" pitchFamily="34" charset="0"/>
              <a:buChar char="•"/>
            </a:pPr>
            <a:r>
              <a:rPr lang="en-US" sz="1800" b="0" dirty="0" smtClean="0">
                <a:solidFill>
                  <a:schemeClr val="tx1"/>
                </a:solidFill>
                <a:latin typeface="Calibri" pitchFamily="34" charset="0"/>
                <a:cs typeface="Calibri" pitchFamily="34" charset="0"/>
              </a:rPr>
              <a:t>We have partnered with a firm that helps businesses improve their bottom line with consultative employee benefit advice, Cottingham &amp; Butler a national top 40 insurance broker</a:t>
            </a:r>
          </a:p>
          <a:p>
            <a:pPr marL="234950" lvl="1" indent="-234950">
              <a:lnSpc>
                <a:spcPct val="100000"/>
              </a:lnSpc>
              <a:buClrTx/>
              <a:buFont typeface="Arial" pitchFamily="34" charset="0"/>
              <a:buChar char="•"/>
            </a:pPr>
            <a:endParaRPr lang="en-US" sz="1800" dirty="0" smtClean="0">
              <a:latin typeface="Calibri" pitchFamily="34" charset="0"/>
              <a:cs typeface="Calibri" pitchFamily="34" charset="0"/>
            </a:endParaRPr>
          </a:p>
          <a:p>
            <a:endParaRPr lang="en-US" dirty="0"/>
          </a:p>
        </p:txBody>
      </p:sp>
      <p:sp>
        <p:nvSpPr>
          <p:cNvPr id="11" name="TextBox 10"/>
          <p:cNvSpPr txBox="1"/>
          <p:nvPr/>
        </p:nvSpPr>
        <p:spPr>
          <a:xfrm>
            <a:off x="304800" y="1143000"/>
            <a:ext cx="4038600" cy="3323987"/>
          </a:xfrm>
          <a:prstGeom prst="rect">
            <a:avLst/>
          </a:prstGeom>
          <a:noFill/>
          <a:ln>
            <a:solidFill>
              <a:srgbClr val="1F497D"/>
            </a:solidFill>
          </a:ln>
        </p:spPr>
        <p:txBody>
          <a:bodyPr wrap="square" rtlCol="0">
            <a:spAutoFit/>
          </a:bodyPr>
          <a:lstStyle/>
          <a:p>
            <a:pPr marL="234950" indent="-234950"/>
            <a:r>
              <a:rPr lang="en-US" b="1" dirty="0" smtClean="0">
                <a:latin typeface="Calibri" pitchFamily="34" charset="0"/>
                <a:cs typeface="Calibri" pitchFamily="34" charset="0"/>
              </a:rPr>
              <a:t>Does your business…</a:t>
            </a:r>
          </a:p>
          <a:p>
            <a:pPr marL="234950" indent="-234950">
              <a:buFont typeface="Arial" pitchFamily="34" charset="0"/>
              <a:buChar char="•"/>
            </a:pPr>
            <a:r>
              <a:rPr lang="en-US" sz="1600" dirty="0" smtClean="0">
                <a:latin typeface="Calibri" pitchFamily="34" charset="0"/>
                <a:cs typeface="Calibri" pitchFamily="34" charset="0"/>
              </a:rPr>
              <a:t>Have annual employee health plan costs over $10,000 per year? </a:t>
            </a:r>
          </a:p>
          <a:p>
            <a:pPr marL="234950" indent="-234950">
              <a:buFont typeface="Arial" pitchFamily="34" charset="0"/>
              <a:buChar char="•"/>
            </a:pPr>
            <a:r>
              <a:rPr lang="en-US" sz="1600" dirty="0" smtClean="0">
                <a:latin typeface="Calibri" pitchFamily="34" charset="0"/>
                <a:cs typeface="Calibri" pitchFamily="34" charset="0"/>
              </a:rPr>
              <a:t>Have employee health plan with participation rates over 80% or under 50%? </a:t>
            </a:r>
          </a:p>
          <a:p>
            <a:pPr marL="234950" indent="-234950">
              <a:buFont typeface="Arial" pitchFamily="34" charset="0"/>
              <a:buChar char="•"/>
            </a:pPr>
            <a:r>
              <a:rPr lang="en-US" sz="1600" dirty="0" smtClean="0">
                <a:latin typeface="Calibri" pitchFamily="34" charset="0"/>
                <a:cs typeface="Calibri" pitchFamily="34" charset="0"/>
              </a:rPr>
              <a:t>Have large populations of part-time or seasonal employees? </a:t>
            </a:r>
          </a:p>
          <a:p>
            <a:pPr marL="234950" indent="-234950">
              <a:buFont typeface="Arial" pitchFamily="34" charset="0"/>
              <a:buChar char="•"/>
            </a:pPr>
            <a:r>
              <a:rPr lang="en-US" sz="1600" dirty="0" smtClean="0">
                <a:latin typeface="Calibri" pitchFamily="34" charset="0"/>
                <a:cs typeface="Calibri" pitchFamily="34" charset="0"/>
              </a:rPr>
              <a:t>Have more than 100 employees on a fully insured health plan? </a:t>
            </a:r>
          </a:p>
          <a:p>
            <a:pPr marL="234950" indent="-234950">
              <a:buFont typeface="Arial" pitchFamily="34" charset="0"/>
              <a:buChar char="•"/>
            </a:pPr>
            <a:r>
              <a:rPr lang="en-US" sz="1600" dirty="0" smtClean="0">
                <a:latin typeface="Calibri" pitchFamily="34" charset="0"/>
                <a:cs typeface="Calibri" pitchFamily="34" charset="0"/>
              </a:rPr>
              <a:t>Have a PPO network where nearly all providers are in-network? </a:t>
            </a:r>
          </a:p>
          <a:p>
            <a:pPr marL="234950" indent="-234950">
              <a:buFont typeface="Arial" pitchFamily="34" charset="0"/>
              <a:buChar char="•"/>
            </a:pPr>
            <a:r>
              <a:rPr lang="en-US" sz="1600" dirty="0" smtClean="0">
                <a:latin typeface="Calibri" pitchFamily="34" charset="0"/>
                <a:cs typeface="Calibri" pitchFamily="34" charset="0"/>
              </a:rPr>
              <a:t>Know for certain that all of your plan’s dependents are eligible plan members?</a:t>
            </a:r>
          </a:p>
        </p:txBody>
      </p:sp>
      <p:sp>
        <p:nvSpPr>
          <p:cNvPr id="12" name="TextBox 11"/>
          <p:cNvSpPr txBox="1"/>
          <p:nvPr/>
        </p:nvSpPr>
        <p:spPr>
          <a:xfrm>
            <a:off x="4724400" y="1143000"/>
            <a:ext cx="4114800" cy="3354765"/>
          </a:xfrm>
          <a:prstGeom prst="rect">
            <a:avLst/>
          </a:prstGeom>
          <a:noFill/>
          <a:ln>
            <a:solidFill>
              <a:srgbClr val="1F497D"/>
            </a:solidFill>
          </a:ln>
        </p:spPr>
        <p:txBody>
          <a:bodyPr wrap="square" rtlCol="0">
            <a:spAutoFit/>
          </a:bodyPr>
          <a:lstStyle/>
          <a:p>
            <a:pPr marL="234950" indent="-234950"/>
            <a:r>
              <a:rPr lang="en-US" b="1" dirty="0" smtClean="0">
                <a:latin typeface="Calibri" pitchFamily="34" charset="0"/>
                <a:cs typeface="Calibri" pitchFamily="34" charset="0"/>
              </a:rPr>
              <a:t>Is your current broker providing you with…</a:t>
            </a:r>
          </a:p>
          <a:p>
            <a:pPr marL="234950" indent="-234950">
              <a:buFont typeface="Arial" pitchFamily="34" charset="0"/>
              <a:buChar char="•"/>
            </a:pPr>
            <a:r>
              <a:rPr lang="en-US" sz="1600" dirty="0" smtClean="0">
                <a:latin typeface="Calibri" pitchFamily="34" charset="0"/>
                <a:cs typeface="Calibri" pitchFamily="34" charset="0"/>
              </a:rPr>
              <a:t>Strategies to reduce health plan costs beyond cost sharing – beyond just raising deductibles and out of pocket maxes?</a:t>
            </a:r>
          </a:p>
          <a:p>
            <a:pPr marL="234950" indent="-234950">
              <a:buFont typeface="Arial" pitchFamily="34" charset="0"/>
              <a:buChar char="•"/>
            </a:pPr>
            <a:r>
              <a:rPr lang="en-US" sz="1600" dirty="0" smtClean="0">
                <a:latin typeface="Calibri" pitchFamily="34" charset="0"/>
                <a:cs typeface="Calibri" pitchFamily="34" charset="0"/>
              </a:rPr>
              <a:t>Ongoing communication and plan strategies to comply with health care reform mandates? </a:t>
            </a:r>
          </a:p>
          <a:p>
            <a:pPr marL="234950" indent="-234950">
              <a:buFont typeface="Arial" pitchFamily="34" charset="0"/>
              <a:buChar char="•"/>
            </a:pPr>
            <a:r>
              <a:rPr lang="en-US" sz="1600" dirty="0" smtClean="0">
                <a:latin typeface="Calibri" pitchFamily="34" charset="0"/>
                <a:cs typeface="Calibri" pitchFamily="34" charset="0"/>
              </a:rPr>
              <a:t>Benchmark and reporting packages to help you make decisions? </a:t>
            </a:r>
          </a:p>
          <a:p>
            <a:pPr marL="234950" indent="-234950">
              <a:buFont typeface="Arial" pitchFamily="34" charset="0"/>
              <a:buChar char="•"/>
            </a:pPr>
            <a:r>
              <a:rPr lang="en-US" sz="1600" dirty="0" smtClean="0">
                <a:latin typeface="Calibri" pitchFamily="34" charset="0"/>
                <a:cs typeface="Calibri" pitchFamily="34" charset="0"/>
              </a:rPr>
              <a:t>Broad based advice on multiple funding mechanisms? </a:t>
            </a:r>
          </a:p>
          <a:p>
            <a:pPr marL="234950" indent="-234950">
              <a:buFont typeface="Arial" pitchFamily="34" charset="0"/>
              <a:buChar char="•"/>
            </a:pPr>
            <a:r>
              <a:rPr lang="en-US" sz="1600" dirty="0" smtClean="0">
                <a:latin typeface="Calibri" pitchFamily="34" charset="0"/>
                <a:cs typeface="Calibri" pitchFamily="34" charset="0"/>
              </a:rPr>
              <a:t>Consultative advice that justifies the fee?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2100"/>
            <a:ext cx="8686800" cy="762000"/>
          </a:xfrm>
        </p:spPr>
        <p:txBody>
          <a:bodyPr/>
          <a:lstStyle/>
          <a:p>
            <a:r>
              <a:rPr lang="en-US" sz="2400" b="1" dirty="0" smtClean="0">
                <a:solidFill>
                  <a:srgbClr val="1F497D"/>
                </a:solidFill>
                <a:latin typeface="Calibri" pitchFamily="34" charset="0"/>
                <a:cs typeface="Calibri" pitchFamily="34" charset="0"/>
              </a:rPr>
              <a:t>Are you leaving thousands on the table?  Tax Credit Solution</a:t>
            </a:r>
            <a:endParaRPr lang="en-US" sz="2400" b="1" dirty="0">
              <a:solidFill>
                <a:srgbClr val="1F497D"/>
              </a:solidFill>
              <a:latin typeface="Calibri" pitchFamily="34" charset="0"/>
              <a:cs typeface="Calibri" pitchFamily="34" charset="0"/>
            </a:endParaRPr>
          </a:p>
        </p:txBody>
      </p:sp>
      <p:sp>
        <p:nvSpPr>
          <p:cNvPr id="9" name="Content Placeholder 8"/>
          <p:cNvSpPr>
            <a:spLocks noGrp="1"/>
          </p:cNvSpPr>
          <p:nvPr>
            <p:ph sz="half" idx="1"/>
          </p:nvPr>
        </p:nvSpPr>
        <p:spPr>
          <a:xfrm>
            <a:off x="457200" y="1066800"/>
            <a:ext cx="8077200" cy="1295400"/>
          </a:xfrm>
        </p:spPr>
        <p:txBody>
          <a:bodyPr/>
          <a:lstStyle/>
          <a:p>
            <a:pPr>
              <a:buClr>
                <a:srgbClr val="1F497D"/>
              </a:buClr>
              <a:buFont typeface="Arial" pitchFamily="34" charset="0"/>
              <a:buChar char="•"/>
            </a:pPr>
            <a:r>
              <a:rPr lang="en-US" sz="1800" dirty="0" smtClean="0">
                <a:latin typeface="Calibri" pitchFamily="34" charset="0"/>
                <a:cs typeface="Calibri" pitchFamily="34" charset="0"/>
              </a:rPr>
              <a:t>Many federal and state employment tax credits are available to businesses, yet millions go unclaimed </a:t>
            </a:r>
          </a:p>
          <a:p>
            <a:pPr>
              <a:buClr>
                <a:srgbClr val="1F497D"/>
              </a:buClr>
              <a:buFont typeface="Arial" pitchFamily="34" charset="0"/>
              <a:buChar char="•"/>
            </a:pPr>
            <a:r>
              <a:rPr lang="en-US" sz="1800" dirty="0" smtClean="0">
                <a:latin typeface="Calibri" pitchFamily="34" charset="0"/>
                <a:cs typeface="Calibri" pitchFamily="34" charset="0"/>
              </a:rPr>
              <a:t>Many credits start at $2,400/qualified employee and go up </a:t>
            </a:r>
          </a:p>
        </p:txBody>
      </p:sp>
      <p:sp>
        <p:nvSpPr>
          <p:cNvPr id="11" name="TextBox 10"/>
          <p:cNvSpPr txBox="1"/>
          <p:nvPr/>
        </p:nvSpPr>
        <p:spPr>
          <a:xfrm>
            <a:off x="5867400" y="2133600"/>
            <a:ext cx="2819400" cy="2462213"/>
          </a:xfrm>
          <a:prstGeom prst="rect">
            <a:avLst/>
          </a:prstGeom>
          <a:noFill/>
          <a:ln>
            <a:solidFill>
              <a:srgbClr val="1F497D"/>
            </a:solidFill>
          </a:ln>
        </p:spPr>
        <p:txBody>
          <a:bodyPr wrap="square" rtlCol="0">
            <a:spAutoFit/>
          </a:bodyPr>
          <a:lstStyle/>
          <a:p>
            <a:pPr marL="234950" indent="-234950"/>
            <a:r>
              <a:rPr lang="en-US" sz="1400" b="1" dirty="0" smtClean="0">
                <a:latin typeface="Calibri" pitchFamily="34" charset="0"/>
                <a:cs typeface="Calibri" pitchFamily="34" charset="0"/>
              </a:rPr>
              <a:t>Are you in the following industry? </a:t>
            </a:r>
          </a:p>
          <a:p>
            <a:pPr marL="234950" indent="-234950">
              <a:buFont typeface="Arial" pitchFamily="34" charset="0"/>
              <a:buChar char="•"/>
            </a:pPr>
            <a:r>
              <a:rPr lang="en-US" sz="1400" dirty="0" smtClean="0">
                <a:latin typeface="Calibri" pitchFamily="34" charset="0"/>
                <a:cs typeface="Calibri" pitchFamily="34" charset="0"/>
              </a:rPr>
              <a:t>Manufacturing</a:t>
            </a:r>
          </a:p>
          <a:p>
            <a:pPr marL="234950" indent="-234950">
              <a:buFont typeface="Arial" pitchFamily="34" charset="0"/>
              <a:buChar char="•"/>
            </a:pPr>
            <a:r>
              <a:rPr lang="en-US" sz="1400" dirty="0" smtClean="0">
                <a:latin typeface="Calibri" pitchFamily="34" charset="0"/>
                <a:cs typeface="Calibri" pitchFamily="34" charset="0"/>
              </a:rPr>
              <a:t>Restaurants</a:t>
            </a:r>
          </a:p>
          <a:p>
            <a:pPr marL="234950" indent="-234950">
              <a:buFont typeface="Arial" pitchFamily="34" charset="0"/>
              <a:buChar char="•"/>
            </a:pPr>
            <a:r>
              <a:rPr lang="en-US" sz="1400" dirty="0" smtClean="0">
                <a:latin typeface="Calibri" pitchFamily="34" charset="0"/>
                <a:cs typeface="Calibri" pitchFamily="34" charset="0"/>
              </a:rPr>
              <a:t>Casinos</a:t>
            </a:r>
          </a:p>
          <a:p>
            <a:pPr marL="234950" indent="-234950">
              <a:buFont typeface="Arial" pitchFamily="34" charset="0"/>
              <a:buChar char="•"/>
            </a:pPr>
            <a:r>
              <a:rPr lang="en-US" sz="1400" dirty="0" smtClean="0">
                <a:latin typeface="Calibri" pitchFamily="34" charset="0"/>
                <a:cs typeface="Calibri" pitchFamily="34" charset="0"/>
              </a:rPr>
              <a:t>Staffing</a:t>
            </a:r>
          </a:p>
          <a:p>
            <a:pPr marL="234950" indent="-234950">
              <a:buFont typeface="Arial" pitchFamily="34" charset="0"/>
              <a:buChar char="•"/>
            </a:pPr>
            <a:r>
              <a:rPr lang="en-US" sz="1400" dirty="0" smtClean="0">
                <a:latin typeface="Calibri" pitchFamily="34" charset="0"/>
                <a:cs typeface="Calibri" pitchFamily="34" charset="0"/>
              </a:rPr>
              <a:t>Call Centers</a:t>
            </a:r>
          </a:p>
          <a:p>
            <a:pPr marL="234950" indent="-234950">
              <a:buFont typeface="Arial" pitchFamily="34" charset="0"/>
              <a:buChar char="•"/>
            </a:pPr>
            <a:r>
              <a:rPr lang="en-US" sz="1400" dirty="0" smtClean="0">
                <a:latin typeface="Calibri" pitchFamily="34" charset="0"/>
                <a:cs typeface="Calibri" pitchFamily="34" charset="0"/>
              </a:rPr>
              <a:t>Convenience Stores</a:t>
            </a:r>
          </a:p>
          <a:p>
            <a:pPr marL="234950" indent="-234950">
              <a:buFont typeface="Arial" pitchFamily="34" charset="0"/>
              <a:buChar char="•"/>
            </a:pPr>
            <a:r>
              <a:rPr lang="en-US" sz="1400" dirty="0" smtClean="0">
                <a:latin typeface="Calibri" pitchFamily="34" charset="0"/>
                <a:cs typeface="Calibri" pitchFamily="34" charset="0"/>
              </a:rPr>
              <a:t>Health Care</a:t>
            </a:r>
          </a:p>
          <a:p>
            <a:pPr marL="234950" indent="-234950">
              <a:buFont typeface="Arial" pitchFamily="34" charset="0"/>
              <a:buChar char="•"/>
            </a:pPr>
            <a:r>
              <a:rPr lang="en-US" sz="1400" dirty="0" smtClean="0">
                <a:latin typeface="Calibri" pitchFamily="34" charset="0"/>
                <a:cs typeface="Calibri" pitchFamily="34" charset="0"/>
              </a:rPr>
              <a:t>Hospitality</a:t>
            </a:r>
          </a:p>
          <a:p>
            <a:pPr marL="234950" indent="-234950">
              <a:buFont typeface="Arial" pitchFamily="34" charset="0"/>
              <a:buChar char="•"/>
            </a:pPr>
            <a:r>
              <a:rPr lang="en-US" sz="1400" dirty="0" smtClean="0">
                <a:latin typeface="Calibri" pitchFamily="34" charset="0"/>
                <a:cs typeface="Calibri" pitchFamily="34" charset="0"/>
              </a:rPr>
              <a:t>Distribution</a:t>
            </a:r>
          </a:p>
          <a:p>
            <a:pPr marL="234950" indent="-234950">
              <a:buFont typeface="Arial" pitchFamily="34" charset="0"/>
              <a:buChar char="•"/>
            </a:pPr>
            <a:r>
              <a:rPr lang="en-US" sz="1400" dirty="0" smtClean="0">
                <a:latin typeface="Calibri" pitchFamily="34" charset="0"/>
                <a:cs typeface="Calibri" pitchFamily="34" charset="0"/>
              </a:rPr>
              <a:t>Retail</a:t>
            </a:r>
            <a:endParaRPr lang="en-US" sz="1400" dirty="0">
              <a:latin typeface="Calibri" pitchFamily="34" charset="0"/>
              <a:cs typeface="Calibri" pitchFamily="34" charset="0"/>
            </a:endParaRPr>
          </a:p>
        </p:txBody>
      </p:sp>
      <p:sp>
        <p:nvSpPr>
          <p:cNvPr id="12" name="TextBox 11"/>
          <p:cNvSpPr txBox="1"/>
          <p:nvPr/>
        </p:nvSpPr>
        <p:spPr>
          <a:xfrm>
            <a:off x="914400" y="2362200"/>
            <a:ext cx="4495800" cy="2031325"/>
          </a:xfrm>
          <a:prstGeom prst="rect">
            <a:avLst/>
          </a:prstGeom>
          <a:noFill/>
          <a:ln>
            <a:solidFill>
              <a:srgbClr val="1F497D"/>
            </a:solidFill>
          </a:ln>
        </p:spPr>
        <p:txBody>
          <a:bodyPr wrap="square" rtlCol="0">
            <a:spAutoFit/>
          </a:bodyPr>
          <a:lstStyle/>
          <a:p>
            <a:pPr marL="234950" indent="-234950"/>
            <a:r>
              <a:rPr lang="en-US" sz="1400" b="1" dirty="0" smtClean="0">
                <a:latin typeface="Calibri" pitchFamily="34" charset="0"/>
                <a:cs typeface="Calibri" pitchFamily="34" charset="0"/>
              </a:rPr>
              <a:t>Does your business…</a:t>
            </a:r>
          </a:p>
          <a:p>
            <a:pPr marL="234950" indent="-234950">
              <a:buFont typeface="Arial" pitchFamily="34" charset="0"/>
              <a:buChar char="•"/>
            </a:pPr>
            <a:r>
              <a:rPr lang="en-US" sz="1400" dirty="0" smtClean="0">
                <a:latin typeface="Calibri" pitchFamily="34" charset="0"/>
                <a:cs typeface="Calibri" pitchFamily="34" charset="0"/>
              </a:rPr>
              <a:t>Have low paying jobs (less than $12/hour)</a:t>
            </a:r>
          </a:p>
          <a:p>
            <a:pPr marL="234950" indent="-234950">
              <a:buFont typeface="Arial" pitchFamily="34" charset="0"/>
              <a:buChar char="•"/>
            </a:pPr>
            <a:r>
              <a:rPr lang="en-US" sz="1400" dirty="0" smtClean="0">
                <a:latin typeface="Calibri" pitchFamily="34" charset="0"/>
                <a:cs typeface="Calibri" pitchFamily="34" charset="0"/>
              </a:rPr>
              <a:t>Have high employee turnover and do lots of hiring</a:t>
            </a:r>
          </a:p>
          <a:p>
            <a:pPr marL="234950" indent="-234950">
              <a:buFont typeface="Arial" pitchFamily="34" charset="0"/>
              <a:buChar char="•"/>
            </a:pPr>
            <a:r>
              <a:rPr lang="en-US" sz="1400" dirty="0" smtClean="0">
                <a:latin typeface="Calibri" pitchFamily="34" charset="0"/>
                <a:cs typeface="Calibri" pitchFamily="34" charset="0"/>
              </a:rPr>
              <a:t>Not currently have a process for recouping employment tax credits</a:t>
            </a:r>
          </a:p>
          <a:p>
            <a:pPr marL="234950" indent="-234950">
              <a:buFont typeface="Arial" pitchFamily="34" charset="0"/>
              <a:buChar char="•"/>
            </a:pPr>
            <a:r>
              <a:rPr lang="en-US" sz="1400" dirty="0" smtClean="0">
                <a:latin typeface="Calibri" pitchFamily="34" charset="0"/>
                <a:cs typeface="Calibri" pitchFamily="34" charset="0"/>
              </a:rPr>
              <a:t>Hire veterans</a:t>
            </a:r>
          </a:p>
          <a:p>
            <a:pPr marL="234950" indent="-234950">
              <a:buFont typeface="Arial" pitchFamily="34" charset="0"/>
              <a:buChar char="•"/>
            </a:pPr>
            <a:r>
              <a:rPr lang="en-US" sz="1400" dirty="0" smtClean="0">
                <a:latin typeface="Calibri" pitchFamily="34" charset="0"/>
                <a:cs typeface="Calibri" pitchFamily="34" charset="0"/>
              </a:rPr>
              <a:t>Have an HR staff that is too busy to manage tax credits </a:t>
            </a:r>
          </a:p>
          <a:p>
            <a:pPr marL="234950" indent="-234950">
              <a:buFont typeface="Arial" pitchFamily="34" charset="0"/>
              <a:buChar char="•"/>
            </a:pPr>
            <a:r>
              <a:rPr lang="en-US" sz="1400" dirty="0" smtClean="0">
                <a:latin typeface="Calibri" pitchFamily="34" charset="0"/>
                <a:cs typeface="Calibri" pitchFamily="34" charset="0"/>
              </a:rPr>
              <a:t>Expanding and relocating</a:t>
            </a:r>
          </a:p>
          <a:p>
            <a:pPr marL="234950" indent="-234950">
              <a:buFont typeface="Arial" pitchFamily="34" charset="0"/>
              <a:buChar char="•"/>
            </a:pPr>
            <a:r>
              <a:rPr lang="en-US" sz="1400" dirty="0" smtClean="0">
                <a:latin typeface="Calibri" pitchFamily="34" charset="0"/>
                <a:cs typeface="Calibri" pitchFamily="34" charset="0"/>
              </a:rPr>
              <a:t>Looking to improve your bottom line </a:t>
            </a:r>
          </a:p>
        </p:txBody>
      </p:sp>
      <p:sp>
        <p:nvSpPr>
          <p:cNvPr id="14" name="Rectangle 13"/>
          <p:cNvSpPr/>
          <p:nvPr/>
        </p:nvSpPr>
        <p:spPr>
          <a:xfrm>
            <a:off x="533400" y="4800600"/>
            <a:ext cx="8305800" cy="1477328"/>
          </a:xfrm>
          <a:prstGeom prst="rect">
            <a:avLst/>
          </a:prstGeom>
        </p:spPr>
        <p:txBody>
          <a:bodyPr wrap="square">
            <a:spAutoFit/>
          </a:bodyPr>
          <a:lstStyle/>
          <a:p>
            <a:pPr marL="284163" indent="-284163">
              <a:buClr>
                <a:srgbClr val="1F497D"/>
              </a:buClr>
              <a:buFont typeface="Arial" pitchFamily="34" charset="0"/>
              <a:buChar char="•"/>
            </a:pPr>
            <a:r>
              <a:rPr lang="en-US" b="1" dirty="0" smtClean="0">
                <a:solidFill>
                  <a:srgbClr val="1F497D"/>
                </a:solidFill>
                <a:latin typeface="Calibri" pitchFamily="34" charset="0"/>
                <a:cs typeface="Calibri" pitchFamily="34" charset="0"/>
              </a:rPr>
              <a:t>Are you currently taking advantage of tax credits? You may need a partner to help you apply and recoup these dollars</a:t>
            </a:r>
          </a:p>
          <a:p>
            <a:pPr marL="284163" indent="-284163">
              <a:buClr>
                <a:srgbClr val="1F497D"/>
              </a:buClr>
              <a:buFont typeface="Arial" pitchFamily="34" charset="0"/>
              <a:buChar char="•"/>
            </a:pPr>
            <a:r>
              <a:rPr lang="en-US" b="1" dirty="0" smtClean="0">
                <a:solidFill>
                  <a:srgbClr val="1F497D"/>
                </a:solidFill>
                <a:latin typeface="Calibri" pitchFamily="34" charset="0"/>
                <a:cs typeface="Calibri" pitchFamily="34" charset="0"/>
              </a:rPr>
              <a:t>We have partnered with a firm that helps businesses increase their bottom line with tax credits, Honkamp Krueger &amp; Co, a top 100 CPA and business consulting firm</a:t>
            </a:r>
          </a:p>
        </p:txBody>
      </p:sp>
      <p:pic>
        <p:nvPicPr>
          <p:cNvPr id="1027" name="Picture 3"/>
          <p:cNvPicPr>
            <a:picLocks noChangeAspect="1" noChangeArrowheads="1"/>
          </p:cNvPicPr>
          <p:nvPr/>
        </p:nvPicPr>
        <p:blipFill>
          <a:blip r:embed="rId2" cstate="print"/>
          <a:srcRect/>
          <a:stretch>
            <a:fillRect/>
          </a:stretch>
        </p:blipFill>
        <p:spPr bwMode="auto">
          <a:xfrm>
            <a:off x="6985000" y="5943600"/>
            <a:ext cx="2159000" cy="5835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985000" y="5943600"/>
            <a:ext cx="2159000" cy="583514"/>
          </a:xfrm>
          <a:prstGeom prst="rect">
            <a:avLst/>
          </a:prstGeom>
          <a:noFill/>
          <a:ln w="9525">
            <a:noFill/>
            <a:miter lim="800000"/>
            <a:headEnd/>
            <a:tailEnd/>
          </a:ln>
        </p:spPr>
      </p:pic>
      <p:sp>
        <p:nvSpPr>
          <p:cNvPr id="2" name="Title 1"/>
          <p:cNvSpPr>
            <a:spLocks noGrp="1"/>
          </p:cNvSpPr>
          <p:nvPr>
            <p:ph type="title"/>
          </p:nvPr>
        </p:nvSpPr>
        <p:spPr>
          <a:xfrm>
            <a:off x="152400" y="292100"/>
            <a:ext cx="8686800" cy="762000"/>
          </a:xfrm>
        </p:spPr>
        <p:txBody>
          <a:bodyPr/>
          <a:lstStyle/>
          <a:p>
            <a:r>
              <a:rPr lang="en-US" sz="2400" b="1" dirty="0" smtClean="0">
                <a:solidFill>
                  <a:srgbClr val="1F497D"/>
                </a:solidFill>
                <a:latin typeface="Calibri" pitchFamily="34" charset="0"/>
                <a:cs typeface="Calibri" pitchFamily="34" charset="0"/>
              </a:rPr>
              <a:t>If you are like most, you’re frustrated with your Payroll System</a:t>
            </a:r>
            <a:endParaRPr lang="en-US" sz="2400" b="1" dirty="0">
              <a:solidFill>
                <a:srgbClr val="1F497D"/>
              </a:solidFill>
              <a:latin typeface="Calibri" pitchFamily="34" charset="0"/>
              <a:cs typeface="Calibri" pitchFamily="34" charset="0"/>
            </a:endParaRPr>
          </a:p>
        </p:txBody>
      </p:sp>
      <p:sp>
        <p:nvSpPr>
          <p:cNvPr id="9" name="Content Placeholder 8"/>
          <p:cNvSpPr>
            <a:spLocks noGrp="1"/>
          </p:cNvSpPr>
          <p:nvPr>
            <p:ph sz="half" idx="1"/>
          </p:nvPr>
        </p:nvSpPr>
        <p:spPr>
          <a:xfrm>
            <a:off x="152400" y="990600"/>
            <a:ext cx="8991600" cy="1905000"/>
          </a:xfrm>
        </p:spPr>
        <p:txBody>
          <a:bodyPr/>
          <a:lstStyle/>
          <a:p>
            <a:pPr>
              <a:buClr>
                <a:srgbClr val="1F497D"/>
              </a:buClr>
              <a:buFont typeface="Arial" pitchFamily="34" charset="0"/>
              <a:buChar char="•"/>
            </a:pPr>
            <a:r>
              <a:rPr lang="en-US" sz="1600" dirty="0" smtClean="0">
                <a:latin typeface="Calibri" pitchFamily="34" charset="0"/>
                <a:cs typeface="Calibri" pitchFamily="34" charset="0"/>
              </a:rPr>
              <a:t>Executives often find themselves frustrated, disappointed or dissatisfied with their payroll function</a:t>
            </a:r>
          </a:p>
          <a:p>
            <a:pPr>
              <a:buClr>
                <a:srgbClr val="1F497D"/>
              </a:buClr>
              <a:buFont typeface="Arial" pitchFamily="34" charset="0"/>
              <a:buChar char="•"/>
            </a:pPr>
            <a:r>
              <a:rPr lang="en-US" sz="1600" dirty="0" smtClean="0">
                <a:latin typeface="Calibri" pitchFamily="34" charset="0"/>
                <a:cs typeface="Calibri" pitchFamily="34" charset="0"/>
              </a:rPr>
              <a:t>Companies that handle payroll in-house often worry about the threat of tax penalties, the burdens it places on management time and the expenses associated with technology upkeep</a:t>
            </a:r>
          </a:p>
          <a:p>
            <a:pPr>
              <a:buClr>
                <a:srgbClr val="1F497D"/>
              </a:buClr>
              <a:buFont typeface="Arial" pitchFamily="34" charset="0"/>
              <a:buChar char="•"/>
            </a:pPr>
            <a:r>
              <a:rPr lang="en-US" sz="1600" dirty="0" smtClean="0">
                <a:latin typeface="Calibri" pitchFamily="34" charset="0"/>
                <a:cs typeface="Calibri" pitchFamily="34" charset="0"/>
              </a:rPr>
              <a:t>Companies that outsource the function typically have limited access to payroll and HR information, suffer hidden costs, and must file their payroll on their provider’s rigid schedule. </a:t>
            </a:r>
          </a:p>
          <a:p>
            <a:endParaRPr lang="en-US" sz="1600" dirty="0" smtClean="0">
              <a:latin typeface="Calibri" pitchFamily="34" charset="0"/>
              <a:cs typeface="Calibri" pitchFamily="34" charset="0"/>
            </a:endParaRPr>
          </a:p>
        </p:txBody>
      </p:sp>
      <p:sp>
        <p:nvSpPr>
          <p:cNvPr id="11" name="TextBox 10"/>
          <p:cNvSpPr txBox="1"/>
          <p:nvPr/>
        </p:nvSpPr>
        <p:spPr>
          <a:xfrm>
            <a:off x="5410200" y="2514600"/>
            <a:ext cx="3276600" cy="2462213"/>
          </a:xfrm>
          <a:prstGeom prst="rect">
            <a:avLst/>
          </a:prstGeom>
          <a:noFill/>
          <a:ln>
            <a:solidFill>
              <a:srgbClr val="1F497D"/>
            </a:solidFill>
          </a:ln>
        </p:spPr>
        <p:txBody>
          <a:bodyPr wrap="square" rtlCol="0">
            <a:spAutoFit/>
          </a:bodyPr>
          <a:lstStyle/>
          <a:p>
            <a:pPr marL="234950" indent="-234950"/>
            <a:r>
              <a:rPr lang="en-US" sz="1400" b="1" dirty="0" smtClean="0">
                <a:latin typeface="Calibri" pitchFamily="34" charset="0"/>
                <a:cs typeface="Calibri" pitchFamily="34" charset="0"/>
              </a:rPr>
              <a:t>Is your business…</a:t>
            </a:r>
          </a:p>
          <a:p>
            <a:pPr marL="234950" indent="-234950">
              <a:buFont typeface="Arial" pitchFamily="34" charset="0"/>
              <a:buChar char="•"/>
            </a:pPr>
            <a:r>
              <a:rPr lang="en-US" sz="1400" dirty="0" smtClean="0">
                <a:latin typeface="Calibri" pitchFamily="34" charset="0"/>
                <a:cs typeface="Calibri" pitchFamily="34" charset="0"/>
              </a:rPr>
              <a:t>A single payroll run of 50 to 500 employees </a:t>
            </a:r>
          </a:p>
          <a:p>
            <a:pPr marL="234950" indent="-234950">
              <a:buFont typeface="Arial" pitchFamily="34" charset="0"/>
              <a:buChar char="•"/>
            </a:pPr>
            <a:r>
              <a:rPr lang="en-US" sz="1400" dirty="0" smtClean="0">
                <a:latin typeface="Calibri" pitchFamily="34" charset="0"/>
                <a:cs typeface="Calibri" pitchFamily="34" charset="0"/>
              </a:rPr>
              <a:t>A large, multi-unit organization</a:t>
            </a:r>
          </a:p>
          <a:p>
            <a:pPr marL="234950" indent="-234950">
              <a:buFont typeface="Arial" pitchFamily="34" charset="0"/>
              <a:buChar char="•"/>
            </a:pPr>
            <a:r>
              <a:rPr lang="en-US" sz="1400" dirty="0" smtClean="0">
                <a:latin typeface="Calibri" pitchFamily="34" charset="0"/>
                <a:cs typeface="Calibri" pitchFamily="34" charset="0"/>
              </a:rPr>
              <a:t>Privately owned</a:t>
            </a:r>
          </a:p>
          <a:p>
            <a:pPr marL="234950" indent="-234950">
              <a:buFont typeface="Arial" pitchFamily="34" charset="0"/>
              <a:buChar char="•"/>
            </a:pPr>
            <a:r>
              <a:rPr lang="en-US" sz="1400" dirty="0" smtClean="0">
                <a:latin typeface="Calibri" pitchFamily="34" charset="0"/>
                <a:cs typeface="Calibri" pitchFamily="34" charset="0"/>
              </a:rPr>
              <a:t>In the following industry: restaurant, health care, convenience stores, call centers, staffing manufacturing, hospitality, distribution, retail, financial, transportation, professional services or casinos   </a:t>
            </a:r>
            <a:endParaRPr lang="en-US" sz="1400" dirty="0">
              <a:latin typeface="Calibri" pitchFamily="34" charset="0"/>
              <a:cs typeface="Calibri" pitchFamily="34" charset="0"/>
            </a:endParaRPr>
          </a:p>
        </p:txBody>
      </p:sp>
      <p:sp>
        <p:nvSpPr>
          <p:cNvPr id="12" name="TextBox 11"/>
          <p:cNvSpPr txBox="1"/>
          <p:nvPr/>
        </p:nvSpPr>
        <p:spPr>
          <a:xfrm>
            <a:off x="685800" y="2667000"/>
            <a:ext cx="4572000" cy="2031325"/>
          </a:xfrm>
          <a:prstGeom prst="rect">
            <a:avLst/>
          </a:prstGeom>
          <a:noFill/>
          <a:ln>
            <a:solidFill>
              <a:srgbClr val="1F497D"/>
            </a:solidFill>
          </a:ln>
        </p:spPr>
        <p:txBody>
          <a:bodyPr wrap="square" rtlCol="0">
            <a:spAutoFit/>
          </a:bodyPr>
          <a:lstStyle/>
          <a:p>
            <a:pPr marL="234950" indent="-234950"/>
            <a:r>
              <a:rPr lang="en-US" sz="1400" b="1" dirty="0" smtClean="0">
                <a:latin typeface="Calibri" pitchFamily="34" charset="0"/>
                <a:cs typeface="Calibri" pitchFamily="34" charset="0"/>
              </a:rPr>
              <a:t>Does your business…</a:t>
            </a:r>
          </a:p>
          <a:p>
            <a:pPr marL="234950" indent="-234950">
              <a:buFont typeface="Arial" pitchFamily="34" charset="0"/>
              <a:buChar char="•"/>
            </a:pPr>
            <a:r>
              <a:rPr lang="en-US" sz="1400" dirty="0" smtClean="0">
                <a:latin typeface="Calibri" pitchFamily="34" charset="0"/>
                <a:cs typeface="Calibri" pitchFamily="34" charset="0"/>
              </a:rPr>
              <a:t>Use multiple systems for payroll &amp; HR management</a:t>
            </a:r>
          </a:p>
          <a:p>
            <a:pPr marL="234950" indent="-234950">
              <a:buFont typeface="Arial" pitchFamily="34" charset="0"/>
              <a:buChar char="•"/>
            </a:pPr>
            <a:r>
              <a:rPr lang="en-US" sz="1400" dirty="0" smtClean="0">
                <a:latin typeface="Calibri" pitchFamily="34" charset="0"/>
                <a:cs typeface="Calibri" pitchFamily="34" charset="0"/>
              </a:rPr>
              <a:t>Have outdated technology ( 5+ years old)</a:t>
            </a:r>
          </a:p>
          <a:p>
            <a:pPr marL="234950" indent="-234950">
              <a:buFont typeface="Arial" pitchFamily="34" charset="0"/>
              <a:buChar char="•"/>
            </a:pPr>
            <a:r>
              <a:rPr lang="en-US" sz="1400" dirty="0" smtClean="0">
                <a:latin typeface="Calibri" pitchFamily="34" charset="0"/>
                <a:cs typeface="Calibri" pitchFamily="34" charset="0"/>
              </a:rPr>
              <a:t>Have managers and employees that can’t get the information they need</a:t>
            </a:r>
          </a:p>
          <a:p>
            <a:pPr marL="234950" indent="-234950">
              <a:buFont typeface="Arial" pitchFamily="34" charset="0"/>
              <a:buChar char="•"/>
            </a:pPr>
            <a:r>
              <a:rPr lang="en-US" sz="1400" dirty="0" smtClean="0">
                <a:latin typeface="Calibri" pitchFamily="34" charset="0"/>
                <a:cs typeface="Calibri" pitchFamily="34" charset="0"/>
              </a:rPr>
              <a:t>Have to duplicate data entry and reporting HR processes</a:t>
            </a:r>
          </a:p>
          <a:p>
            <a:pPr marL="234950" indent="-234950">
              <a:buFont typeface="Arial" pitchFamily="34" charset="0"/>
              <a:buChar char="•"/>
            </a:pPr>
            <a:r>
              <a:rPr lang="en-US" sz="1400" dirty="0" smtClean="0">
                <a:latin typeface="Calibri" pitchFamily="34" charset="0"/>
                <a:cs typeface="Calibri" pitchFamily="34" charset="0"/>
              </a:rPr>
              <a:t>Want to empower your staff with online paystubs, W2s, and employee self-service</a:t>
            </a:r>
          </a:p>
          <a:p>
            <a:pPr marL="234950" indent="-234950">
              <a:buFont typeface="Arial" pitchFamily="34" charset="0"/>
              <a:buChar char="•"/>
            </a:pPr>
            <a:r>
              <a:rPr lang="en-US" sz="1400" dirty="0" smtClean="0">
                <a:latin typeface="Calibri" pitchFamily="34" charset="0"/>
                <a:cs typeface="Calibri" pitchFamily="34" charset="0"/>
              </a:rPr>
              <a:t>Get frustrated with your current payroll provider</a:t>
            </a:r>
          </a:p>
        </p:txBody>
      </p:sp>
      <p:sp>
        <p:nvSpPr>
          <p:cNvPr id="14" name="Rectangle 13"/>
          <p:cNvSpPr/>
          <p:nvPr/>
        </p:nvSpPr>
        <p:spPr>
          <a:xfrm>
            <a:off x="533400" y="5105400"/>
            <a:ext cx="8305800" cy="1077218"/>
          </a:xfrm>
          <a:prstGeom prst="rect">
            <a:avLst/>
          </a:prstGeom>
        </p:spPr>
        <p:txBody>
          <a:bodyPr wrap="square">
            <a:spAutoFit/>
          </a:bodyPr>
          <a:lstStyle/>
          <a:p>
            <a:pPr marL="284163" indent="-284163">
              <a:buClr>
                <a:srgbClr val="1F497D"/>
              </a:buClr>
              <a:buFont typeface="Arial" pitchFamily="34" charset="0"/>
              <a:buChar char="•"/>
            </a:pPr>
            <a:r>
              <a:rPr lang="en-US" sz="1600" b="1" dirty="0" smtClean="0">
                <a:solidFill>
                  <a:srgbClr val="1F497D"/>
                </a:solidFill>
                <a:latin typeface="Calibri" pitchFamily="34" charset="0"/>
                <a:cs typeface="Calibri" pitchFamily="34" charset="0"/>
              </a:rPr>
              <a:t>Considering the ongoing headaches associated payroll processing, many company leaders are seeking new alternatives</a:t>
            </a:r>
          </a:p>
          <a:p>
            <a:pPr marL="284163" indent="-284163">
              <a:buClr>
                <a:srgbClr val="1F497D"/>
              </a:buClr>
              <a:buFont typeface="Arial" pitchFamily="34" charset="0"/>
              <a:buChar char="•"/>
            </a:pPr>
            <a:r>
              <a:rPr lang="en-US" sz="1600" b="1" dirty="0" smtClean="0">
                <a:solidFill>
                  <a:srgbClr val="1F497D"/>
                </a:solidFill>
                <a:latin typeface="Calibri" pitchFamily="34" charset="0"/>
                <a:cs typeface="Calibri" pitchFamily="34" charset="0"/>
              </a:rPr>
              <a:t>We have partnered with a firm that helps businesses outsource their payroll services, Honkamp Krueger &amp; Co, a top 100 CPA and business consulting firm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3429000"/>
            <a:ext cx="7772400" cy="2590800"/>
          </a:xfrm>
        </p:spPr>
        <p:txBody>
          <a:bodyPr/>
          <a:lstStyle/>
          <a:p>
            <a:pPr algn="ctr">
              <a:buClrTx/>
            </a:pPr>
            <a:r>
              <a:rPr lang="en-US" b="0" dirty="0" smtClean="0">
                <a:solidFill>
                  <a:schemeClr val="tx1"/>
                </a:solidFill>
                <a:latin typeface="Calibri" pitchFamily="34" charset="0"/>
                <a:cs typeface="Calibri" pitchFamily="34" charset="0"/>
              </a:rPr>
              <a:t>Contact Jane Mueller &amp; Nicole Pfeiffer with employee benefit prospects: </a:t>
            </a:r>
          </a:p>
          <a:p>
            <a:pPr algn="ctr">
              <a:buClrTx/>
            </a:pPr>
            <a:endParaRPr lang="en-US" b="0" dirty="0" smtClean="0">
              <a:solidFill>
                <a:schemeClr val="tx1"/>
              </a:solidFill>
              <a:latin typeface="Calibri" pitchFamily="34" charset="0"/>
              <a:cs typeface="Calibri" pitchFamily="34" charset="0"/>
            </a:endParaRPr>
          </a:p>
          <a:p>
            <a:pPr algn="ctr">
              <a:buClrTx/>
            </a:pPr>
            <a:r>
              <a:rPr lang="en-US" b="0" dirty="0" smtClean="0">
                <a:solidFill>
                  <a:schemeClr val="tx1"/>
                </a:solidFill>
                <a:latin typeface="Calibri" pitchFamily="34" charset="0"/>
                <a:cs typeface="Calibri" pitchFamily="34" charset="0"/>
              </a:rPr>
              <a:t>Jane Mueller | Vice President Employee Benefits </a:t>
            </a:r>
          </a:p>
          <a:p>
            <a:pPr algn="ctr">
              <a:buClrTx/>
            </a:pPr>
            <a:r>
              <a:rPr lang="en-US" b="0" dirty="0" smtClean="0">
                <a:solidFill>
                  <a:schemeClr val="tx1"/>
                </a:solidFill>
                <a:latin typeface="Calibri" pitchFamily="34" charset="0"/>
                <a:cs typeface="Calibri" pitchFamily="34" charset="0"/>
              </a:rPr>
              <a:t>563-587-5263 | </a:t>
            </a:r>
            <a:r>
              <a:rPr lang="en-US" b="0" u="sng" dirty="0" smtClean="0">
                <a:solidFill>
                  <a:schemeClr val="tx1"/>
                </a:solidFill>
                <a:latin typeface="Calibri" pitchFamily="34" charset="0"/>
                <a:cs typeface="Calibri" pitchFamily="34" charset="0"/>
              </a:rPr>
              <a:t>jmueller@cottinghambutler.com </a:t>
            </a:r>
          </a:p>
          <a:p>
            <a:pPr algn="ctr">
              <a:buClrTx/>
            </a:pPr>
            <a:endParaRPr lang="en-US" b="0" dirty="0" smtClean="0">
              <a:solidFill>
                <a:schemeClr val="tx1"/>
              </a:solidFill>
              <a:latin typeface="Calibri" pitchFamily="34" charset="0"/>
              <a:cs typeface="Calibri" pitchFamily="34" charset="0"/>
            </a:endParaRPr>
          </a:p>
          <a:p>
            <a:pPr algn="ctr">
              <a:buClrTx/>
            </a:pPr>
            <a:r>
              <a:rPr lang="en-US" b="0" dirty="0" smtClean="0">
                <a:solidFill>
                  <a:schemeClr val="tx1"/>
                </a:solidFill>
                <a:latin typeface="Calibri" pitchFamily="34" charset="0"/>
                <a:cs typeface="Calibri" pitchFamily="34" charset="0"/>
              </a:rPr>
              <a:t>Nicole Pfeiffer | Vice President Employee Benefits</a:t>
            </a:r>
          </a:p>
          <a:p>
            <a:pPr algn="ctr">
              <a:buClrTx/>
            </a:pPr>
            <a:r>
              <a:rPr lang="en-US" b="0" dirty="0" smtClean="0">
                <a:solidFill>
                  <a:schemeClr val="tx1"/>
                </a:solidFill>
                <a:latin typeface="Calibri" pitchFamily="34" charset="0"/>
                <a:cs typeface="Calibri" pitchFamily="34" charset="0"/>
              </a:rPr>
              <a:t>563-587-5208 | </a:t>
            </a:r>
            <a:r>
              <a:rPr lang="en-US" b="0" u="sng" dirty="0" smtClean="0">
                <a:solidFill>
                  <a:schemeClr val="tx1"/>
                </a:solidFill>
                <a:latin typeface="Calibri" pitchFamily="34" charset="0"/>
                <a:cs typeface="Calibri" pitchFamily="34" charset="0"/>
              </a:rPr>
              <a:t>npfeiffer@cottinghambutler.com</a:t>
            </a:r>
            <a:r>
              <a:rPr lang="en-US" b="0" dirty="0" smtClean="0">
                <a:solidFill>
                  <a:schemeClr val="tx1"/>
                </a:solidFill>
                <a:latin typeface="Calibri" pitchFamily="34" charset="0"/>
                <a:cs typeface="Calibri" pitchFamily="34" charset="0"/>
              </a:rPr>
              <a:t> </a:t>
            </a:r>
          </a:p>
        </p:txBody>
      </p:sp>
      <p:pic>
        <p:nvPicPr>
          <p:cNvPr id="190466" name="Picture 2" descr="https://encrypted-tbn2.gstatic.com/images?q=tbn:ANd9GcQ724LRWC-c5_iv5ztQRW4QCgk8U5WYzYrp3y030Gwxp6E8DtXd0g"/>
          <p:cNvPicPr>
            <a:picLocks noChangeAspect="1" noChangeArrowheads="1"/>
          </p:cNvPicPr>
          <p:nvPr/>
        </p:nvPicPr>
        <p:blipFill>
          <a:blip r:embed="rId2" cstate="print"/>
          <a:srcRect/>
          <a:stretch>
            <a:fillRect/>
          </a:stretch>
        </p:blipFill>
        <p:spPr bwMode="auto">
          <a:xfrm>
            <a:off x="1828800" y="1143000"/>
            <a:ext cx="4667250" cy="1752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19507</TotalTime>
  <Words>1529</Words>
  <Application>Microsoft Office PowerPoint</Application>
  <PresentationFormat>On-screen Show (4:3)</PresentationFormat>
  <Paragraphs>227</Paragraphs>
  <Slides>19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Blank Presentation</vt:lpstr>
      <vt:lpstr>Worksheet</vt:lpstr>
      <vt:lpstr>&amp;</vt:lpstr>
      <vt:lpstr>Meeting Agenda</vt:lpstr>
      <vt:lpstr>Slide 3</vt:lpstr>
      <vt:lpstr>What we do </vt:lpstr>
      <vt:lpstr>Brokerage Services Offered</vt:lpstr>
      <vt:lpstr>How is Your Employee Benefit Plan Performing? </vt:lpstr>
      <vt:lpstr>Are you leaving thousands on the table?  Tax Credit Solution</vt:lpstr>
      <vt:lpstr>If you are like most, you’re frustrated with your Payroll System</vt:lpstr>
      <vt:lpstr>Next Steps</vt:lpstr>
      <vt:lpstr>Slide 10</vt:lpstr>
      <vt:lpstr>Risk Management Assessment</vt:lpstr>
      <vt:lpstr>Member Owned Group Captives Advantage</vt:lpstr>
      <vt:lpstr>Captive Expertise</vt:lpstr>
      <vt:lpstr>VIP Client Group Personal Insurance</vt:lpstr>
      <vt:lpstr>Slide 15</vt:lpstr>
      <vt:lpstr>Suggested Changes to Our Approach</vt:lpstr>
      <vt:lpstr>Pay as You Go Questions</vt:lpstr>
      <vt:lpstr>Discussion:  Strategy to Drive Business</vt:lpstr>
      <vt:lpstr>Questions &amp; Wrap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Assurex Global Update - IT 06</dc:title>
  <dc:creator>Susanne Chemerow</dc:creator>
  <cp:lastModifiedBy>MATT MURRAY</cp:lastModifiedBy>
  <cp:revision>1270</cp:revision>
  <cp:lastPrinted>2007-11-28T17:27:02Z</cp:lastPrinted>
  <dcterms:created xsi:type="dcterms:W3CDTF">2006-10-19T18:37:57Z</dcterms:created>
  <dcterms:modified xsi:type="dcterms:W3CDTF">2014-01-15T19:10:05Z</dcterms:modified>
</cp:coreProperties>
</file>